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5" r:id="rId3"/>
    <p:sldId id="305" r:id="rId4"/>
    <p:sldId id="306" r:id="rId5"/>
    <p:sldId id="287" r:id="rId6"/>
    <p:sldId id="275" r:id="rId7"/>
    <p:sldId id="294" r:id="rId8"/>
    <p:sldId id="289" r:id="rId9"/>
    <p:sldId id="296" r:id="rId10"/>
    <p:sldId id="297" r:id="rId11"/>
    <p:sldId id="293" r:id="rId12"/>
    <p:sldId id="302" r:id="rId13"/>
    <p:sldId id="308" r:id="rId14"/>
    <p:sldId id="299" r:id="rId15"/>
    <p:sldId id="309" r:id="rId16"/>
    <p:sldId id="285" r:id="rId17"/>
    <p:sldId id="301" r:id="rId18"/>
    <p:sldId id="300" r:id="rId19"/>
    <p:sldId id="303" r:id="rId20"/>
    <p:sldId id="280" r:id="rId21"/>
    <p:sldId id="291" r:id="rId22"/>
    <p:sldId id="292" r:id="rId23"/>
    <p:sldId id="286" r:id="rId24"/>
  </p:sldIdLst>
  <p:sldSz cx="12192000" cy="6858000"/>
  <p:notesSz cx="6858000" cy="9144000"/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7C80"/>
    <a:srgbClr val="F5E7EA"/>
    <a:srgbClr val="C158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4B-4730-AC81-C16C13A63C4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24B-4730-AC81-C16C13A63C4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24B-4730-AC81-C16C13A63C4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24B-4730-AC81-C16C13A63C4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24B-4730-AC81-C16C13A63C4B}"/>
              </c:ext>
            </c:extLst>
          </c:dPt>
          <c:dLbls>
            <c:dLbl>
              <c:idx val="0"/>
              <c:layout>
                <c:manualLayout>
                  <c:x val="0.13747613301440698"/>
                  <c:y val="-3.2990322905194797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НПОО </a:t>
                    </a:r>
                  </a:p>
                  <a:p>
                    <a:r>
                      <a:rPr lang="ru-RU"/>
                      <a:t>57%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086102186193863"/>
                      <c:h val="0.243290571824589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24B-4730-AC81-C16C13A63C4B}"/>
                </c:ext>
              </c:extLst>
            </c:dLbl>
            <c:dLbl>
              <c:idx val="1"/>
              <c:layout>
                <c:manualLayout>
                  <c:x val="-0.16045749689671984"/>
                  <c:y val="7.0640832817246021E-2"/>
                </c:manualLayout>
              </c:layout>
              <c:tx>
                <c:rich>
                  <a:bodyPr/>
                  <a:lstStyle/>
                  <a:p>
                    <a:fld id="{794F06FB-96C2-488F-B0BC-FDF4776521B1}" type="CELLRANGE">
                      <a:rPr lang="ru-RU"/>
                      <a:pPr/>
                      <a:t>[ДИАПАЗОН ЯЧЕЕК]</a:t>
                    </a:fld>
                    <a:r>
                      <a:rPr lang="ru-RU"/>
                      <a:t> </a:t>
                    </a:r>
                    <a:fld id="{6E6DE0CA-363D-4B35-8074-0F53C5B31A33}" type="VALUE">
                      <a:rPr lang="ru-RU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26397728614444"/>
                      <c:h val="0.21332802500810993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224B-4730-AC81-C16C13A63C4B}"/>
                </c:ext>
              </c:extLst>
            </c:dLbl>
            <c:dLbl>
              <c:idx val="2"/>
              <c:layout>
                <c:manualLayout>
                  <c:x val="-0.12849569151065227"/>
                  <c:y val="-2.02611401102952E-2"/>
                </c:manualLayout>
              </c:layout>
              <c:tx>
                <c:rich>
                  <a:bodyPr/>
                  <a:lstStyle/>
                  <a:p>
                    <a:fld id="{4B392137-E863-493C-8F4D-B09B5E2EE4B4}" type="CELLRANGE">
                      <a:rPr lang="en-US"/>
                      <a:pPr/>
                      <a:t>[ДИАПАЗОН ЯЧЕЕК]</a:t>
                    </a:fld>
                    <a:r>
                      <a:rPr lang="en-US"/>
                      <a:t> </a:t>
                    </a:r>
                  </a:p>
                  <a:p>
                    <a:fld id="{10B81DEC-9A9F-4E1D-A9A3-668547844DB2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54902795816413"/>
                      <c:h val="0.20869857559939836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224B-4730-AC81-C16C13A63C4B}"/>
                </c:ext>
              </c:extLst>
            </c:dLbl>
            <c:dLbl>
              <c:idx val="3"/>
              <c:layout>
                <c:manualLayout>
                  <c:x val="-0.1761734764455557"/>
                  <c:y val="-1.7946267952460997E-2"/>
                </c:manualLayout>
              </c:layout>
              <c:tx>
                <c:rich>
                  <a:bodyPr/>
                  <a:lstStyle/>
                  <a:p>
                    <a:fld id="{C6DE4617-5873-484E-B9E2-A9B0BF5E2ED1}" type="CELLRANGE">
                      <a:rPr lang="ru-RU"/>
                      <a:pPr/>
                      <a:t>[ДИАПАЗОН ЯЧЕЕК]</a:t>
                    </a:fld>
                    <a:r>
                      <a:rPr lang="ru-RU"/>
                      <a:t> </a:t>
                    </a:r>
                    <a:fld id="{07AF1535-5270-4F99-8DDD-473B99C01B70}" type="VALUE">
                      <a:rPr lang="ru-RU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87508079396083"/>
                      <c:h val="0.21332802500810993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224B-4730-AC81-C16C13A63C4B}"/>
                </c:ext>
              </c:extLst>
            </c:dLbl>
            <c:dLbl>
              <c:idx val="4"/>
              <c:layout>
                <c:manualLayout>
                  <c:x val="5.0315688184031745E-2"/>
                  <c:y val="-9.0515939721018013E-2"/>
                </c:manualLayout>
              </c:layout>
              <c:tx>
                <c:rich>
                  <a:bodyPr/>
                  <a:lstStyle/>
                  <a:p>
                    <a:fld id="{BC00933F-9D55-42C4-8D71-EAE2B0A504AB}" type="CELLRANGE">
                      <a:rPr lang="en-US"/>
                      <a:pPr/>
                      <a:t>[ДИАПАЗОН ЯЧЕЕК]</a:t>
                    </a:fld>
                    <a:r>
                      <a:rPr lang="en-US"/>
                      <a:t> </a:t>
                    </a:r>
                    <a:fld id="{46DCA268-4B97-483A-BAA6-A09B1940EA67}" type="VALUE">
                      <a:rPr lang="en-US"/>
                      <a:pPr/>
                      <a:t>[ЗНАЧЕНИЕ]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483504217127005"/>
                      <c:h val="0.126159721607832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224B-4730-AC81-C16C13A63C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val>
            <c:numRef>
              <c:f>'[электронные курсы.xlsx]Лист3'!$C$4:$G$4</c:f>
              <c:numCache>
                <c:formatCode>0%</c:formatCode>
                <c:ptCount val="5"/>
                <c:pt idx="0">
                  <c:v>0.56521739130434778</c:v>
                </c:pt>
                <c:pt idx="1">
                  <c:v>0.10144927536231885</c:v>
                </c:pt>
                <c:pt idx="2">
                  <c:v>0.11594202898550725</c:v>
                </c:pt>
                <c:pt idx="3">
                  <c:v>0.20289855072463769</c:v>
                </c:pt>
                <c:pt idx="4">
                  <c:v>1.4492753623188406E-2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'[электронные курсы.xlsx]Лист3'!$C$2:$G$2</c15:f>
                <c15:dlblRangeCache>
                  <c:ptCount val="5"/>
                  <c:pt idx="0">
                    <c:v>НПОО</c:v>
                  </c:pt>
                  <c:pt idx="1">
                    <c:v>Лекториум</c:v>
                  </c:pt>
                  <c:pt idx="2">
                    <c:v>Coursera</c:v>
                  </c:pt>
                  <c:pt idx="3">
                    <c:v>Другие</c:v>
                  </c:pt>
                  <c:pt idx="4">
                    <c:v>Stepik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224B-4730-AC81-C16C13A63C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734DFF-7BF1-4737-8A6B-83BA6B336F3C}" type="doc">
      <dgm:prSet loTypeId="urn:microsoft.com/office/officeart/2005/8/layout/vList5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6F111C19-6589-4889-A1D9-1A6DAD1D1716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600" b="1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Онлайн-курсы</a:t>
          </a:r>
          <a:endParaRPr lang="ru-RU" sz="16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10520156-97A3-4815-9155-3F6A6AD93E81}" type="parTrans" cxnId="{0DC427DC-5D34-411D-98F0-139F8E3B04BB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F1BC1190-C523-488B-8FC2-DF39CC129498}" type="sibTrans" cxnId="{0DC427DC-5D34-411D-98F0-139F8E3B04BB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A08EFDA1-42F4-401C-9894-A7E3A7E3123F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99000">
              <a:srgbClr val="00B050"/>
            </a:gs>
            <a:gs pos="83000">
              <a:srgbClr val="92D050"/>
            </a:gs>
            <a:gs pos="100000">
              <a:srgbClr val="00B050"/>
            </a:gs>
          </a:gsLst>
          <a:lin ang="5400000" scaled="1"/>
        </a:gradFill>
      </dgm:spPr>
      <dgm:t>
        <a:bodyPr/>
        <a:lstStyle/>
        <a:p>
          <a:r>
            <a:rPr lang="ru-RU" sz="1600" b="1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ВСЕ</a:t>
          </a:r>
          <a:r>
            <a:rPr lang="ru-RU" sz="16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 образовательные программы бакалавриата и специалитета:</a:t>
          </a:r>
          <a:endParaRPr lang="ru-RU" sz="16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97C225AA-16D7-486D-8180-CFB38C35436A}" type="parTrans" cxnId="{CCD9D5BB-36F1-4669-A89D-2C72B2D3F205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E5E17EFB-9CCE-409C-898C-160CEDAF33B4}" type="sibTrans" cxnId="{CCD9D5BB-36F1-4669-A89D-2C72B2D3F205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F4277E5F-47F6-4D2C-B03B-557A0A8C1029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600" b="1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Общеобразовательный модуль</a:t>
          </a:r>
          <a:endParaRPr lang="ru-RU" sz="16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FE9B8352-E490-4FB8-B338-ACB73B1CFC69}" type="parTrans" cxnId="{AB5211A9-76A8-4563-954C-ED91CECAAE0F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4DDEB79D-6578-4822-9D08-B051EA126B8D}" type="sibTrans" cxnId="{AB5211A9-76A8-4563-954C-ED91CECAAE0F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30DD0353-CAED-4B95-924F-413553202ED8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99000">
              <a:srgbClr val="00B050"/>
            </a:gs>
            <a:gs pos="83000">
              <a:srgbClr val="92D050"/>
            </a:gs>
            <a:gs pos="100000">
              <a:srgbClr val="00B050"/>
            </a:gs>
          </a:gsLst>
          <a:lin ang="5400000" scaled="1"/>
        </a:gradFill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БЖД, Физическая культура (теория, 72 ч.)</a:t>
          </a:r>
          <a:endParaRPr lang="ru-RU" sz="16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1D7DB9E4-3FB6-46DE-915E-FF7662A9958B}" type="parTrans" cxnId="{EA0F4E54-B22D-4B49-8108-15F52475AF49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BFB468E9-455F-4245-8B2C-9E8F7D5D87B3}" type="sibTrans" cxnId="{EA0F4E54-B22D-4B49-8108-15F52475AF49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30125FA7-AFE6-4F32-A2DE-D69FBEE57514}">
      <dgm:prSet custT="1"/>
      <dgm:spPr>
        <a:solidFill>
          <a:srgbClr val="00B050"/>
        </a:solidFill>
      </dgm:spPr>
      <dgm:t>
        <a:bodyPr/>
        <a:lstStyle/>
        <a:p>
          <a:r>
            <a:rPr lang="ru-RU" sz="1600" b="1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Профессиональные модули</a:t>
          </a:r>
          <a:endParaRPr lang="ru-RU" sz="16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4B7EA2F3-97BF-4686-97FE-235E6C1D1F27}" type="parTrans" cxnId="{5DE18198-0D14-4AEC-8025-188B8B4046D3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A7570787-98EB-4CCA-B3F1-0BBD91EF052A}" type="sibTrans" cxnId="{5DE18198-0D14-4AEC-8025-188B8B4046D3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13022DE4-843D-4643-ACC1-6E0A3A2DBEA6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99000">
              <a:srgbClr val="00B050"/>
            </a:gs>
            <a:gs pos="83000">
              <a:srgbClr val="92D050"/>
            </a:gs>
            <a:gs pos="100000">
              <a:srgbClr val="00B050"/>
            </a:gs>
          </a:gsLst>
          <a:lin ang="5400000" scaled="1"/>
        </a:gradFill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Документационное обеспечение управления</a:t>
          </a:r>
          <a:endParaRPr lang="ru-RU" sz="16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C32AC58E-9ED0-4612-8FD9-E710B34D7E76}" type="parTrans" cxnId="{6D7C26F8-D728-4ABB-B409-49F7F70A2B64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B057FBAD-1343-4C32-8162-4C5B0A0266CB}" type="sibTrans" cxnId="{6D7C26F8-D728-4ABB-B409-49F7F70A2B64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6FC0B0C6-F321-4AAC-829B-884A7D0055FC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99000">
              <a:srgbClr val="00B050"/>
            </a:gs>
            <a:gs pos="83000">
              <a:srgbClr val="92D050"/>
            </a:gs>
            <a:gs pos="100000">
              <a:srgbClr val="00B050"/>
            </a:gs>
          </a:gsLst>
          <a:lin ang="5400000" scaled="1"/>
        </a:gradFill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Математическая логика</a:t>
          </a:r>
          <a:endParaRPr lang="ru-RU" sz="16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CE8850C3-4658-4233-AC10-B11A0AE8E5C9}" type="parTrans" cxnId="{14674762-88B1-4C32-9197-6447068DE57D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E375E103-F5FC-429F-9FBC-427759E4094C}" type="sibTrans" cxnId="{14674762-88B1-4C32-9197-6447068DE57D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A1A9106A-9009-406B-871B-D8ECE7DAA95F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600" b="1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Фундаментальный модуль</a:t>
          </a:r>
          <a:endParaRPr lang="ru-RU" sz="16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EFA78B07-BB3D-4292-B9AC-ED337CF574AA}" type="parTrans" cxnId="{C112542B-9433-492A-9E4D-18442CF45FD6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F17F02B4-78EC-4355-836B-A958502408CC}" type="sibTrans" cxnId="{C112542B-9433-492A-9E4D-18442CF45FD6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77C17DBE-D721-4F24-AD88-840FF6A3831F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99000">
              <a:srgbClr val="00B050"/>
            </a:gs>
            <a:gs pos="83000">
              <a:srgbClr val="92D050"/>
            </a:gs>
            <a:gs pos="100000">
              <a:srgbClr val="00B050"/>
            </a:gs>
          </a:gsLst>
          <a:lin ang="5400000" scaled="1"/>
        </a:gradFill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Унифицированный «</a:t>
          </a:r>
          <a:r>
            <a:rPr lang="ru-RU" sz="1600" b="1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Общеобразовательный модуль</a:t>
          </a:r>
          <a:r>
            <a:rPr lang="ru-RU" sz="16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», </a:t>
          </a:r>
          <a:endParaRPr lang="ru-RU" sz="16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4E44AA6A-D11F-42C3-AAC0-D8BFDA4FEF30}" type="parTrans" cxnId="{00491DBE-4179-49CB-B82B-7279E3F003EE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F7FAE1FD-64C6-4967-89B5-4049A7006148}" type="sibTrans" cxnId="{00491DBE-4179-49CB-B82B-7279E3F003EE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144DC412-951C-43AA-8E55-E0903A7251D0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99000">
              <a:srgbClr val="00B050"/>
            </a:gs>
            <a:gs pos="83000">
              <a:srgbClr val="92D050"/>
            </a:gs>
            <a:gs pos="100000">
              <a:srgbClr val="00B050"/>
            </a:gs>
          </a:gsLst>
          <a:lin ang="5400000" scaled="1"/>
        </a:gradFill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Унифицированный «</a:t>
          </a:r>
          <a:r>
            <a:rPr lang="ru-RU" sz="1600" b="1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Фундаментальный модуль</a:t>
          </a:r>
          <a:r>
            <a:rPr lang="ru-RU" sz="16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»,</a:t>
          </a:r>
          <a:endParaRPr lang="ru-RU" sz="16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49EDAF41-3A98-4C5D-9FFA-8F24FDE33F28}" type="parTrans" cxnId="{3219E0B2-0464-420C-B6C1-084BF6149B70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07FB9A41-F4B7-4897-BFCE-F5B5FB65D2EB}" type="sibTrans" cxnId="{3219E0B2-0464-420C-B6C1-084BF6149B70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EE71B11E-E10A-45DD-9317-2E898DD34690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99000">
              <a:srgbClr val="00B050"/>
            </a:gs>
            <a:gs pos="83000">
              <a:srgbClr val="92D050"/>
            </a:gs>
            <a:gs pos="100000">
              <a:srgbClr val="00B050"/>
            </a:gs>
          </a:gsLst>
          <a:lin ang="5400000" scaled="1"/>
        </a:gradFill>
      </dgm:spPr>
      <dgm:t>
        <a:bodyPr/>
        <a:lstStyle/>
        <a:p>
          <a:r>
            <a:rPr lang="ru-RU" sz="1600" b="1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Профессиональные модули</a:t>
          </a:r>
          <a:endParaRPr lang="ru-RU" sz="1600" b="1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3228229C-3293-41D0-9C61-C38C82927CA1}" type="parTrans" cxnId="{9F3F3FAE-0CE7-4A3B-83D9-EDFABBAEDA3F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BEA30839-75AB-4245-9BC3-202862F5C12D}" type="sibTrans" cxnId="{9F3F3FAE-0CE7-4A3B-83D9-EDFABBAEDA3F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606B81AB-91F2-4467-9B7C-9F59BD4DB047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99000">
              <a:srgbClr val="00B050"/>
            </a:gs>
            <a:gs pos="83000">
              <a:srgbClr val="92D050"/>
            </a:gs>
            <a:gs pos="100000">
              <a:srgbClr val="00B050"/>
            </a:gs>
          </a:gsLst>
          <a:lin ang="5400000" scaled="1"/>
        </a:gradFill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История, Философия, Экономика</a:t>
          </a:r>
          <a:endParaRPr lang="ru-RU" sz="16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F2342471-F595-4C06-8033-7CBD97C3B6D1}" type="parTrans" cxnId="{8316D30D-8D52-4DEE-B748-B73711F15E0B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FFC011EA-0656-4F8C-9674-58D93461A7B6}" type="sibTrans" cxnId="{8316D30D-8D52-4DEE-B748-B73711F15E0B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EA67B43F-ED48-4CEC-9B6F-09F6672B6CF2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99000">
              <a:srgbClr val="00B050"/>
            </a:gs>
            <a:gs pos="83000">
              <a:srgbClr val="92D050"/>
            </a:gs>
            <a:gs pos="100000">
              <a:srgbClr val="00B050"/>
            </a:gs>
          </a:gsLst>
          <a:lin ang="5400000" scaled="1"/>
        </a:gradFill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Социология, Политология, Русский язык и культура речи</a:t>
          </a:r>
          <a:endParaRPr lang="ru-RU" sz="16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C02D43DD-F46F-430E-B078-A08263FE39CC}" type="parTrans" cxnId="{3EE81158-083A-4000-B6AA-AEF10154A74A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4C06DCF6-AF23-4BCC-A2F4-2F1E774B0064}" type="sibTrans" cxnId="{3EE81158-083A-4000-B6AA-AEF10154A74A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FC4A69CE-C043-4D8D-82E6-5BD4569A96D3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99000">
              <a:srgbClr val="00B050"/>
            </a:gs>
            <a:gs pos="83000">
              <a:srgbClr val="92D050"/>
            </a:gs>
            <a:gs pos="100000">
              <a:srgbClr val="00B050"/>
            </a:gs>
          </a:gsLst>
          <a:lin ang="5400000" scaled="1"/>
        </a:gradFill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Концепции современного естествознания</a:t>
          </a:r>
          <a:endParaRPr lang="ru-RU" sz="16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2832E87C-E4B8-4549-A7FC-53BD0666861A}" type="parTrans" cxnId="{12E3337D-2A20-4E91-8934-FF41F89E0CB1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1FE02EE9-B342-4866-B51B-94D61E63E51C}" type="sibTrans" cxnId="{12E3337D-2A20-4E91-8934-FF41F89E0CB1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4CD1795B-8A5E-45DA-82CE-F868B49B3107}">
      <dgm:prSet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99000">
              <a:srgbClr val="00B050"/>
            </a:gs>
            <a:gs pos="83000">
              <a:srgbClr val="92D050"/>
            </a:gs>
            <a:gs pos="100000">
              <a:srgbClr val="00B050"/>
            </a:gs>
          </a:gsLst>
          <a:lin ang="5400000" scaled="1"/>
        </a:gradFill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Экология</a:t>
          </a:r>
          <a:endParaRPr lang="ru-RU" sz="16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63CF8BEB-E897-400B-8EEA-1FA7A9C33748}" type="parTrans" cxnId="{8D3FF628-FD69-48BE-AE1A-1C03519FBE0E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F9AF15C6-2F63-4350-A2D2-B19F37C11F3E}" type="sibTrans" cxnId="{8D3FF628-FD69-48BE-AE1A-1C03519FBE0E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D6B6FF8E-724E-4073-BF14-24975AAD6295}">
      <dgm:prSet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99000">
              <a:srgbClr val="00B050"/>
            </a:gs>
            <a:gs pos="83000">
              <a:srgbClr val="92D050"/>
            </a:gs>
            <a:gs pos="100000">
              <a:srgbClr val="00B050"/>
            </a:gs>
          </a:gsLst>
          <a:lin ang="5400000" scaled="1"/>
        </a:gradFill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Информатика</a:t>
          </a:r>
          <a:endParaRPr lang="ru-RU" sz="16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0FCE7B9C-91E9-4DD9-92FA-7B3968CCA6C4}" type="parTrans" cxnId="{75D02DF9-E0EB-4FC8-B92B-10E78A970035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2D846F44-21CB-40FA-932E-26A6728D3A20}" type="sibTrans" cxnId="{75D02DF9-E0EB-4FC8-B92B-10E78A970035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5899F551-0BF3-44A0-A7DF-C9228D35B7FF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99000">
              <a:srgbClr val="00B050"/>
            </a:gs>
            <a:gs pos="83000">
              <a:srgbClr val="92D050"/>
            </a:gs>
            <a:gs pos="100000">
              <a:srgbClr val="00B050"/>
            </a:gs>
          </a:gsLst>
          <a:lin ang="5400000" scaled="1"/>
        </a:gradFill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Атомная энергетика. Введение</a:t>
          </a:r>
          <a:endParaRPr lang="ru-RU" sz="16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5799688D-4449-4C4D-8B2F-A82AF55961E0}" type="parTrans" cxnId="{B1C35FFD-4B3A-45CF-9262-B1D74D39012E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17F074AA-0D3A-4F50-9AAC-23A5B4F953FE}" type="sibTrans" cxnId="{B1C35FFD-4B3A-45CF-9262-B1D74D39012E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8313BBDF-29AD-47F5-8DF3-2A05E06AFA90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99000">
              <a:srgbClr val="00B050"/>
            </a:gs>
            <a:gs pos="83000">
              <a:srgbClr val="92D050"/>
            </a:gs>
            <a:gs pos="100000">
              <a:srgbClr val="00B050"/>
            </a:gs>
          </a:gsLst>
          <a:lin ang="5400000" scaled="1"/>
        </a:gradFill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…</a:t>
          </a:r>
          <a:endParaRPr lang="ru-RU" sz="16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CB567865-726E-496F-B501-47DD53B4CA0F}" type="parTrans" cxnId="{7D15C52C-F2E4-4089-A6C3-7D89ED18F447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A7431988-8C66-454E-93EE-C16FB90F0EDB}" type="sibTrans" cxnId="{7D15C52C-F2E4-4089-A6C3-7D89ED18F447}">
      <dgm:prSet/>
      <dgm:spPr/>
      <dgm:t>
        <a:bodyPr/>
        <a:lstStyle/>
        <a:p>
          <a:endParaRPr lang="ru-RU" sz="16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04471C4C-8413-465B-B35D-FE8849D89440}" type="pres">
      <dgm:prSet presAssocID="{60734DFF-7BF1-4737-8A6B-83BA6B336F3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D7F326-9DBE-4131-BD09-E1F3D7B2590D}" type="pres">
      <dgm:prSet presAssocID="{6F111C19-6589-4889-A1D9-1A6DAD1D1716}" presName="linNode" presStyleCnt="0"/>
      <dgm:spPr/>
    </dgm:pt>
    <dgm:pt modelId="{D26364DD-CBB0-4C1B-B3A2-ACD64D48575C}" type="pres">
      <dgm:prSet presAssocID="{6F111C19-6589-4889-A1D9-1A6DAD1D1716}" presName="parentText" presStyleLbl="node1" presStyleIdx="0" presStyleCnt="4" custScaleX="78353" custScaleY="700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50BCF4-E580-4D88-9E5D-B5AC9766A0AD}" type="pres">
      <dgm:prSet presAssocID="{6F111C19-6589-4889-A1D9-1A6DAD1D1716}" presName="descendantText" presStyleLbl="alignAccFollowNode1" presStyleIdx="0" presStyleCnt="4" custScaleX="105378" custScaleY="87730" custLinFactNeighborX="1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F2BBE0-980B-4F97-9886-96D7AA8A61B8}" type="pres">
      <dgm:prSet presAssocID="{F1BC1190-C523-488B-8FC2-DF39CC129498}" presName="sp" presStyleCnt="0"/>
      <dgm:spPr/>
    </dgm:pt>
    <dgm:pt modelId="{0FD2D66E-59E8-416B-8F9A-EEED4598345F}" type="pres">
      <dgm:prSet presAssocID="{F4277E5F-47F6-4D2C-B03B-557A0A8C1029}" presName="linNode" presStyleCnt="0"/>
      <dgm:spPr/>
    </dgm:pt>
    <dgm:pt modelId="{CE04AD2B-3E7B-425B-8F70-E553EB8632C2}" type="pres">
      <dgm:prSet presAssocID="{F4277E5F-47F6-4D2C-B03B-557A0A8C1029}" presName="parentText" presStyleLbl="node1" presStyleIdx="1" presStyleCnt="4" custScaleX="79552" custScaleY="46322" custLinFactNeighborX="133" custLinFactNeighborY="-33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D5E829-CF7A-4354-835D-8F318DE71834}" type="pres">
      <dgm:prSet presAssocID="{F4277E5F-47F6-4D2C-B03B-557A0A8C1029}" presName="descendantText" presStyleLbl="alignAccFollowNode1" presStyleIdx="1" presStyleCnt="4" custScaleX="104949" custScaleY="55670" custLinFactNeighborX="711" custLinFactNeighborY="-41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6CF569-4739-4A75-9E86-FB0620D36D61}" type="pres">
      <dgm:prSet presAssocID="{4DDEB79D-6578-4822-9D08-B051EA126B8D}" presName="sp" presStyleCnt="0"/>
      <dgm:spPr/>
    </dgm:pt>
    <dgm:pt modelId="{08076666-E7EE-483C-98EC-A504730B62B1}" type="pres">
      <dgm:prSet presAssocID="{A1A9106A-9009-406B-871B-D8ECE7DAA95F}" presName="linNode" presStyleCnt="0"/>
      <dgm:spPr/>
    </dgm:pt>
    <dgm:pt modelId="{9422A1F7-56A7-4707-BF49-FB8D60A6FCDD}" type="pres">
      <dgm:prSet presAssocID="{A1A9106A-9009-406B-871B-D8ECE7DAA95F}" presName="parentText" presStyleLbl="node1" presStyleIdx="2" presStyleCnt="4" custScaleX="80991" custScaleY="47936" custLinFactNeighborX="-820" custLinFactNeighborY="-551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68CF60-3583-4077-9981-3444D63D8AFB}" type="pres">
      <dgm:prSet presAssocID="{A1A9106A-9009-406B-871B-D8ECE7DAA95F}" presName="descendantText" presStyleLbl="alignAccFollowNode1" presStyleIdx="2" presStyleCnt="4" custScaleX="105295" custScaleY="65793" custLinFactNeighborX="-888" custLinFactNeighborY="-75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4D6F0D-CD04-4143-8CB8-27B4A487BE0F}" type="pres">
      <dgm:prSet presAssocID="{F17F02B4-78EC-4355-836B-A958502408CC}" presName="sp" presStyleCnt="0"/>
      <dgm:spPr/>
    </dgm:pt>
    <dgm:pt modelId="{44BFF2AE-CEC8-487D-B61D-1BBCD35BF191}" type="pres">
      <dgm:prSet presAssocID="{30125FA7-AFE6-4F32-A2DE-D69FBEE57514}" presName="linNode" presStyleCnt="0"/>
      <dgm:spPr/>
    </dgm:pt>
    <dgm:pt modelId="{62F53CA0-7746-4F87-BF65-B6A6AA3ED601}" type="pres">
      <dgm:prSet presAssocID="{30125FA7-AFE6-4F32-A2DE-D69FBEE57514}" presName="parentText" presStyleLbl="node1" presStyleIdx="3" presStyleCnt="4" custScaleX="79715" custScaleY="50156" custLinFactNeighborX="133" custLinFactNeighborY="-80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D1706D-DA91-40E0-8A34-2E8E1D726DDD}" type="pres">
      <dgm:prSet presAssocID="{30125FA7-AFE6-4F32-A2DE-D69FBEE57514}" presName="descendantText" presStyleLbl="alignAccFollowNode1" presStyleIdx="3" presStyleCnt="4" custScaleX="105208" custScaleY="65206" custLinFactNeighborX="237" custLinFactNeighborY="-101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FA2576-6426-47F9-A0BC-8AD8BC83153A}" type="presOf" srcId="{13022DE4-843D-4643-ACC1-6E0A3A2DBEA6}" destId="{24D1706D-DA91-40E0-8A34-2E8E1D726DDD}" srcOrd="0" destOrd="0" presId="urn:microsoft.com/office/officeart/2005/8/layout/vList5"/>
    <dgm:cxn modelId="{AAB0DE13-F8D7-423A-88F1-6D008AC11CB0}" type="presOf" srcId="{5899F551-0BF3-44A0-A7DF-C9228D35B7FF}" destId="{24D1706D-DA91-40E0-8A34-2E8E1D726DDD}" srcOrd="0" destOrd="2" presId="urn:microsoft.com/office/officeart/2005/8/layout/vList5"/>
    <dgm:cxn modelId="{82373E8C-C1BB-45B0-ACB4-D44D3CD8D70F}" type="presOf" srcId="{D6B6FF8E-724E-4073-BF14-24975AAD6295}" destId="{F568CF60-3583-4077-9981-3444D63D8AFB}" srcOrd="0" destOrd="2" presId="urn:microsoft.com/office/officeart/2005/8/layout/vList5"/>
    <dgm:cxn modelId="{B99172C5-B286-45DF-9137-36C3F7DF81D4}" type="presOf" srcId="{8313BBDF-29AD-47F5-8DF3-2A05E06AFA90}" destId="{24D1706D-DA91-40E0-8A34-2E8E1D726DDD}" srcOrd="0" destOrd="3" presId="urn:microsoft.com/office/officeart/2005/8/layout/vList5"/>
    <dgm:cxn modelId="{14674762-88B1-4C32-9197-6447068DE57D}" srcId="{30125FA7-AFE6-4F32-A2DE-D69FBEE57514}" destId="{6FC0B0C6-F321-4AAC-829B-884A7D0055FC}" srcOrd="1" destOrd="0" parTransId="{CE8850C3-4658-4233-AC10-B11A0AE8E5C9}" sibTransId="{E375E103-F5FC-429F-9FBC-427759E4094C}"/>
    <dgm:cxn modelId="{3219E0B2-0464-420C-B6C1-084BF6149B70}" srcId="{6F111C19-6589-4889-A1D9-1A6DAD1D1716}" destId="{144DC412-951C-43AA-8E55-E0903A7251D0}" srcOrd="2" destOrd="0" parTransId="{49EDAF41-3A98-4C5D-9FFA-8F24FDE33F28}" sibTransId="{07FB9A41-F4B7-4897-BFCE-F5B5FB65D2EB}"/>
    <dgm:cxn modelId="{2E295868-5740-4BD7-807B-87688972D494}" type="presOf" srcId="{FC4A69CE-C043-4D8D-82E6-5BD4569A96D3}" destId="{F568CF60-3583-4077-9981-3444D63D8AFB}" srcOrd="0" destOrd="0" presId="urn:microsoft.com/office/officeart/2005/8/layout/vList5"/>
    <dgm:cxn modelId="{75D02DF9-E0EB-4FC8-B92B-10E78A970035}" srcId="{A1A9106A-9009-406B-871B-D8ECE7DAA95F}" destId="{D6B6FF8E-724E-4073-BF14-24975AAD6295}" srcOrd="2" destOrd="0" parTransId="{0FCE7B9C-91E9-4DD9-92FA-7B3968CCA6C4}" sibTransId="{2D846F44-21CB-40FA-932E-26A6728D3A20}"/>
    <dgm:cxn modelId="{9F3F3FAE-0CE7-4A3B-83D9-EDFABBAEDA3F}" srcId="{6F111C19-6589-4889-A1D9-1A6DAD1D1716}" destId="{EE71B11E-E10A-45DD-9317-2E898DD34690}" srcOrd="3" destOrd="0" parTransId="{3228229C-3293-41D0-9C61-C38C82927CA1}" sibTransId="{BEA30839-75AB-4245-9BC3-202862F5C12D}"/>
    <dgm:cxn modelId="{DE1AD916-6178-4B5F-8F6D-2C3C0BC480E4}" type="presOf" srcId="{77C17DBE-D721-4F24-AD88-840FF6A3831F}" destId="{BB50BCF4-E580-4D88-9E5D-B5AC9766A0AD}" srcOrd="0" destOrd="1" presId="urn:microsoft.com/office/officeart/2005/8/layout/vList5"/>
    <dgm:cxn modelId="{EA0F4E54-B22D-4B49-8108-15F52475AF49}" srcId="{F4277E5F-47F6-4D2C-B03B-557A0A8C1029}" destId="{30DD0353-CAED-4B95-924F-413553202ED8}" srcOrd="0" destOrd="0" parTransId="{1D7DB9E4-3FB6-46DE-915E-FF7662A9958B}" sibTransId="{BFB468E9-455F-4245-8B2C-9E8F7D5D87B3}"/>
    <dgm:cxn modelId="{ED009870-BB83-47E6-83F6-6B33F4ED2C8C}" type="presOf" srcId="{6F111C19-6589-4889-A1D9-1A6DAD1D1716}" destId="{D26364DD-CBB0-4C1B-B3A2-ACD64D48575C}" srcOrd="0" destOrd="0" presId="urn:microsoft.com/office/officeart/2005/8/layout/vList5"/>
    <dgm:cxn modelId="{FE42EF12-87E7-42F6-8975-77E49BA04DBC}" type="presOf" srcId="{60734DFF-7BF1-4737-8A6B-83BA6B336F3C}" destId="{04471C4C-8413-465B-B35D-FE8849D89440}" srcOrd="0" destOrd="0" presId="urn:microsoft.com/office/officeart/2005/8/layout/vList5"/>
    <dgm:cxn modelId="{B190EC7A-4E19-401E-94C1-2971D0F44917}" type="presOf" srcId="{144DC412-951C-43AA-8E55-E0903A7251D0}" destId="{BB50BCF4-E580-4D88-9E5D-B5AC9766A0AD}" srcOrd="0" destOrd="2" presId="urn:microsoft.com/office/officeart/2005/8/layout/vList5"/>
    <dgm:cxn modelId="{00491DBE-4179-49CB-B82B-7279E3F003EE}" srcId="{6F111C19-6589-4889-A1D9-1A6DAD1D1716}" destId="{77C17DBE-D721-4F24-AD88-840FF6A3831F}" srcOrd="1" destOrd="0" parTransId="{4E44AA6A-D11F-42C3-AAC0-D8BFDA4FEF30}" sibTransId="{F7FAE1FD-64C6-4967-89B5-4049A7006148}"/>
    <dgm:cxn modelId="{5C285EB8-D5FF-47B8-B27E-2A8E7C616CB4}" type="presOf" srcId="{F4277E5F-47F6-4D2C-B03B-557A0A8C1029}" destId="{CE04AD2B-3E7B-425B-8F70-E553EB8632C2}" srcOrd="0" destOrd="0" presId="urn:microsoft.com/office/officeart/2005/8/layout/vList5"/>
    <dgm:cxn modelId="{F48C163A-CE0A-4CB4-B4FE-70F18606BEFA}" type="presOf" srcId="{606B81AB-91F2-4467-9B7C-9F59BD4DB047}" destId="{8BD5E829-CF7A-4354-835D-8F318DE71834}" srcOrd="0" destOrd="1" presId="urn:microsoft.com/office/officeart/2005/8/layout/vList5"/>
    <dgm:cxn modelId="{8D3FF628-FD69-48BE-AE1A-1C03519FBE0E}" srcId="{A1A9106A-9009-406B-871B-D8ECE7DAA95F}" destId="{4CD1795B-8A5E-45DA-82CE-F868B49B3107}" srcOrd="1" destOrd="0" parTransId="{63CF8BEB-E897-400B-8EEA-1FA7A9C33748}" sibTransId="{F9AF15C6-2F63-4350-A2D2-B19F37C11F3E}"/>
    <dgm:cxn modelId="{E323BA83-469C-4D68-888E-0064ECA0BFA6}" type="presOf" srcId="{A08EFDA1-42F4-401C-9894-A7E3A7E3123F}" destId="{BB50BCF4-E580-4D88-9E5D-B5AC9766A0AD}" srcOrd="0" destOrd="0" presId="urn:microsoft.com/office/officeart/2005/8/layout/vList5"/>
    <dgm:cxn modelId="{E9E2CE39-DCAB-4532-BD92-02A39778C1B0}" type="presOf" srcId="{EE71B11E-E10A-45DD-9317-2E898DD34690}" destId="{BB50BCF4-E580-4D88-9E5D-B5AC9766A0AD}" srcOrd="0" destOrd="3" presId="urn:microsoft.com/office/officeart/2005/8/layout/vList5"/>
    <dgm:cxn modelId="{CCD9D5BB-36F1-4669-A89D-2C72B2D3F205}" srcId="{6F111C19-6589-4889-A1D9-1A6DAD1D1716}" destId="{A08EFDA1-42F4-401C-9894-A7E3A7E3123F}" srcOrd="0" destOrd="0" parTransId="{97C225AA-16D7-486D-8180-CFB38C35436A}" sibTransId="{E5E17EFB-9CCE-409C-898C-160CEDAF33B4}"/>
    <dgm:cxn modelId="{9AFCADA1-2DD3-4D87-A564-69A9AA8E9BF0}" type="presOf" srcId="{A1A9106A-9009-406B-871B-D8ECE7DAA95F}" destId="{9422A1F7-56A7-4707-BF49-FB8D60A6FCDD}" srcOrd="0" destOrd="0" presId="urn:microsoft.com/office/officeart/2005/8/layout/vList5"/>
    <dgm:cxn modelId="{8C1CAC39-6C71-49F7-9004-1E71C2C90884}" type="presOf" srcId="{30DD0353-CAED-4B95-924F-413553202ED8}" destId="{8BD5E829-CF7A-4354-835D-8F318DE71834}" srcOrd="0" destOrd="0" presId="urn:microsoft.com/office/officeart/2005/8/layout/vList5"/>
    <dgm:cxn modelId="{0DC427DC-5D34-411D-98F0-139F8E3B04BB}" srcId="{60734DFF-7BF1-4737-8A6B-83BA6B336F3C}" destId="{6F111C19-6589-4889-A1D9-1A6DAD1D1716}" srcOrd="0" destOrd="0" parTransId="{10520156-97A3-4815-9155-3F6A6AD93E81}" sibTransId="{F1BC1190-C523-488B-8FC2-DF39CC129498}"/>
    <dgm:cxn modelId="{42A8B7C5-1E83-4C4C-8090-03EC3F62F93D}" type="presOf" srcId="{EA67B43F-ED48-4CEC-9B6F-09F6672B6CF2}" destId="{8BD5E829-CF7A-4354-835D-8F318DE71834}" srcOrd="0" destOrd="2" presId="urn:microsoft.com/office/officeart/2005/8/layout/vList5"/>
    <dgm:cxn modelId="{8351B2F3-ED51-4A26-AF02-F58456ADDFA5}" type="presOf" srcId="{4CD1795B-8A5E-45DA-82CE-F868B49B3107}" destId="{F568CF60-3583-4077-9981-3444D63D8AFB}" srcOrd="0" destOrd="1" presId="urn:microsoft.com/office/officeart/2005/8/layout/vList5"/>
    <dgm:cxn modelId="{8DDBF308-FA92-4D75-B85B-31591922631F}" type="presOf" srcId="{30125FA7-AFE6-4F32-A2DE-D69FBEE57514}" destId="{62F53CA0-7746-4F87-BF65-B6A6AA3ED601}" srcOrd="0" destOrd="0" presId="urn:microsoft.com/office/officeart/2005/8/layout/vList5"/>
    <dgm:cxn modelId="{5DE18198-0D14-4AEC-8025-188B8B4046D3}" srcId="{60734DFF-7BF1-4737-8A6B-83BA6B336F3C}" destId="{30125FA7-AFE6-4F32-A2DE-D69FBEE57514}" srcOrd="3" destOrd="0" parTransId="{4B7EA2F3-97BF-4686-97FE-235E6C1D1F27}" sibTransId="{A7570787-98EB-4CCA-B3F1-0BBD91EF052A}"/>
    <dgm:cxn modelId="{6D7C26F8-D728-4ABB-B409-49F7F70A2B64}" srcId="{30125FA7-AFE6-4F32-A2DE-D69FBEE57514}" destId="{13022DE4-843D-4643-ACC1-6E0A3A2DBEA6}" srcOrd="0" destOrd="0" parTransId="{C32AC58E-9ED0-4612-8FD9-E710B34D7E76}" sibTransId="{B057FBAD-1343-4C32-8162-4C5B0A0266CB}"/>
    <dgm:cxn modelId="{59AA2E06-F414-4704-A854-DD82258DB1CB}" type="presOf" srcId="{6FC0B0C6-F321-4AAC-829B-884A7D0055FC}" destId="{24D1706D-DA91-40E0-8A34-2E8E1D726DDD}" srcOrd="0" destOrd="1" presId="urn:microsoft.com/office/officeart/2005/8/layout/vList5"/>
    <dgm:cxn modelId="{AB5211A9-76A8-4563-954C-ED91CECAAE0F}" srcId="{60734DFF-7BF1-4737-8A6B-83BA6B336F3C}" destId="{F4277E5F-47F6-4D2C-B03B-557A0A8C1029}" srcOrd="1" destOrd="0" parTransId="{FE9B8352-E490-4FB8-B338-ACB73B1CFC69}" sibTransId="{4DDEB79D-6578-4822-9D08-B051EA126B8D}"/>
    <dgm:cxn modelId="{C112542B-9433-492A-9E4D-18442CF45FD6}" srcId="{60734DFF-7BF1-4737-8A6B-83BA6B336F3C}" destId="{A1A9106A-9009-406B-871B-D8ECE7DAA95F}" srcOrd="2" destOrd="0" parTransId="{EFA78B07-BB3D-4292-B9AC-ED337CF574AA}" sibTransId="{F17F02B4-78EC-4355-836B-A958502408CC}"/>
    <dgm:cxn modelId="{8316D30D-8D52-4DEE-B748-B73711F15E0B}" srcId="{F4277E5F-47F6-4D2C-B03B-557A0A8C1029}" destId="{606B81AB-91F2-4467-9B7C-9F59BD4DB047}" srcOrd="1" destOrd="0" parTransId="{F2342471-F595-4C06-8033-7CBD97C3B6D1}" sibTransId="{FFC011EA-0656-4F8C-9674-58D93461A7B6}"/>
    <dgm:cxn modelId="{7D15C52C-F2E4-4089-A6C3-7D89ED18F447}" srcId="{30125FA7-AFE6-4F32-A2DE-D69FBEE57514}" destId="{8313BBDF-29AD-47F5-8DF3-2A05E06AFA90}" srcOrd="3" destOrd="0" parTransId="{CB567865-726E-496F-B501-47DD53B4CA0F}" sibTransId="{A7431988-8C66-454E-93EE-C16FB90F0EDB}"/>
    <dgm:cxn modelId="{B1C35FFD-4B3A-45CF-9262-B1D74D39012E}" srcId="{30125FA7-AFE6-4F32-A2DE-D69FBEE57514}" destId="{5899F551-0BF3-44A0-A7DF-C9228D35B7FF}" srcOrd="2" destOrd="0" parTransId="{5799688D-4449-4C4D-8B2F-A82AF55961E0}" sibTransId="{17F074AA-0D3A-4F50-9AAC-23A5B4F953FE}"/>
    <dgm:cxn modelId="{12E3337D-2A20-4E91-8934-FF41F89E0CB1}" srcId="{A1A9106A-9009-406B-871B-D8ECE7DAA95F}" destId="{FC4A69CE-C043-4D8D-82E6-5BD4569A96D3}" srcOrd="0" destOrd="0" parTransId="{2832E87C-E4B8-4549-A7FC-53BD0666861A}" sibTransId="{1FE02EE9-B342-4866-B51B-94D61E63E51C}"/>
    <dgm:cxn modelId="{3EE81158-083A-4000-B6AA-AEF10154A74A}" srcId="{F4277E5F-47F6-4D2C-B03B-557A0A8C1029}" destId="{EA67B43F-ED48-4CEC-9B6F-09F6672B6CF2}" srcOrd="2" destOrd="0" parTransId="{C02D43DD-F46F-430E-B078-A08263FE39CC}" sibTransId="{4C06DCF6-AF23-4BCC-A2F4-2F1E774B0064}"/>
    <dgm:cxn modelId="{4D592F64-21EF-4B1A-8661-2ECA5CFFBDB6}" type="presParOf" srcId="{04471C4C-8413-465B-B35D-FE8849D89440}" destId="{1FD7F326-9DBE-4131-BD09-E1F3D7B2590D}" srcOrd="0" destOrd="0" presId="urn:microsoft.com/office/officeart/2005/8/layout/vList5"/>
    <dgm:cxn modelId="{5F095541-7604-4BD2-B503-9257C7ADB18E}" type="presParOf" srcId="{1FD7F326-9DBE-4131-BD09-E1F3D7B2590D}" destId="{D26364DD-CBB0-4C1B-B3A2-ACD64D48575C}" srcOrd="0" destOrd="0" presId="urn:microsoft.com/office/officeart/2005/8/layout/vList5"/>
    <dgm:cxn modelId="{E6EEEE91-9694-49AA-BBB9-3C136A1A4A3F}" type="presParOf" srcId="{1FD7F326-9DBE-4131-BD09-E1F3D7B2590D}" destId="{BB50BCF4-E580-4D88-9E5D-B5AC9766A0AD}" srcOrd="1" destOrd="0" presId="urn:microsoft.com/office/officeart/2005/8/layout/vList5"/>
    <dgm:cxn modelId="{3BA072A4-1F77-4B57-92E6-5F4A746FB9DD}" type="presParOf" srcId="{04471C4C-8413-465B-B35D-FE8849D89440}" destId="{2EF2BBE0-980B-4F97-9886-96D7AA8A61B8}" srcOrd="1" destOrd="0" presId="urn:microsoft.com/office/officeart/2005/8/layout/vList5"/>
    <dgm:cxn modelId="{7724EE3A-D3A0-44B9-BD1B-5E16A077DC66}" type="presParOf" srcId="{04471C4C-8413-465B-B35D-FE8849D89440}" destId="{0FD2D66E-59E8-416B-8F9A-EEED4598345F}" srcOrd="2" destOrd="0" presId="urn:microsoft.com/office/officeart/2005/8/layout/vList5"/>
    <dgm:cxn modelId="{1514EC48-117A-4B9A-B315-141621EE6E9E}" type="presParOf" srcId="{0FD2D66E-59E8-416B-8F9A-EEED4598345F}" destId="{CE04AD2B-3E7B-425B-8F70-E553EB8632C2}" srcOrd="0" destOrd="0" presId="urn:microsoft.com/office/officeart/2005/8/layout/vList5"/>
    <dgm:cxn modelId="{AB6C230F-B0BD-4D19-8AC3-F7234AD456C9}" type="presParOf" srcId="{0FD2D66E-59E8-416B-8F9A-EEED4598345F}" destId="{8BD5E829-CF7A-4354-835D-8F318DE71834}" srcOrd="1" destOrd="0" presId="urn:microsoft.com/office/officeart/2005/8/layout/vList5"/>
    <dgm:cxn modelId="{2ED40541-4B3E-4D16-A7AF-C01586766FA3}" type="presParOf" srcId="{04471C4C-8413-465B-B35D-FE8849D89440}" destId="{756CF569-4739-4A75-9E86-FB0620D36D61}" srcOrd="3" destOrd="0" presId="urn:microsoft.com/office/officeart/2005/8/layout/vList5"/>
    <dgm:cxn modelId="{EBB10723-3C8F-4E6B-93A9-742C9571BC7B}" type="presParOf" srcId="{04471C4C-8413-465B-B35D-FE8849D89440}" destId="{08076666-E7EE-483C-98EC-A504730B62B1}" srcOrd="4" destOrd="0" presId="urn:microsoft.com/office/officeart/2005/8/layout/vList5"/>
    <dgm:cxn modelId="{0FFA3367-0BB2-4F06-A9E8-85C353948918}" type="presParOf" srcId="{08076666-E7EE-483C-98EC-A504730B62B1}" destId="{9422A1F7-56A7-4707-BF49-FB8D60A6FCDD}" srcOrd="0" destOrd="0" presId="urn:microsoft.com/office/officeart/2005/8/layout/vList5"/>
    <dgm:cxn modelId="{B1E875F5-7F5A-4E87-A1F1-B0656B573715}" type="presParOf" srcId="{08076666-E7EE-483C-98EC-A504730B62B1}" destId="{F568CF60-3583-4077-9981-3444D63D8AFB}" srcOrd="1" destOrd="0" presId="urn:microsoft.com/office/officeart/2005/8/layout/vList5"/>
    <dgm:cxn modelId="{B3C22F4E-FB5F-4B41-BC26-C4DA20558E20}" type="presParOf" srcId="{04471C4C-8413-465B-B35D-FE8849D89440}" destId="{8A4D6F0D-CD04-4143-8CB8-27B4A487BE0F}" srcOrd="5" destOrd="0" presId="urn:microsoft.com/office/officeart/2005/8/layout/vList5"/>
    <dgm:cxn modelId="{87BBA914-A925-4FA6-8788-3987B503142A}" type="presParOf" srcId="{04471C4C-8413-465B-B35D-FE8849D89440}" destId="{44BFF2AE-CEC8-487D-B61D-1BBCD35BF191}" srcOrd="6" destOrd="0" presId="urn:microsoft.com/office/officeart/2005/8/layout/vList5"/>
    <dgm:cxn modelId="{E4717986-0C97-4C28-846F-6B0DC1218797}" type="presParOf" srcId="{44BFF2AE-CEC8-487D-B61D-1BBCD35BF191}" destId="{62F53CA0-7746-4F87-BF65-B6A6AA3ED601}" srcOrd="0" destOrd="0" presId="urn:microsoft.com/office/officeart/2005/8/layout/vList5"/>
    <dgm:cxn modelId="{6CA4CE03-BC77-46AD-A344-AF92F4D22215}" type="presParOf" srcId="{44BFF2AE-CEC8-487D-B61D-1BBCD35BF191}" destId="{24D1706D-DA91-40E0-8A34-2E8E1D726DD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8803C4-BBDF-4D38-B124-092018310FDB}" type="doc">
      <dgm:prSet loTypeId="urn:microsoft.com/office/officeart/2005/8/layout/chevron2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ABB775F0-8BFA-471A-93B6-9953C8E91FAC}">
      <dgm:prSet phldrT="[Текст]" custT="1"/>
      <dgm:spPr>
        <a:solidFill>
          <a:srgbClr val="33CC33"/>
        </a:solidFill>
      </dgm:spPr>
      <dgm:t>
        <a:bodyPr/>
        <a:lstStyle/>
        <a:p>
          <a:r>
            <a:rPr lang="ru-RU" sz="1600" b="1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1</a:t>
          </a:r>
          <a:endParaRPr lang="ru-RU" sz="1600" b="1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D7F7E5F9-1283-4C7F-90DB-CD9E24549D76}" type="parTrans" cxnId="{DD26846C-C95A-46BC-944B-3CD153C29FEB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9DC6587E-E798-48F6-9EB1-774C463397A4}" type="sibTrans" cxnId="{DD26846C-C95A-46BC-944B-3CD153C29FEB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ED9F60C9-1219-4582-BD4A-CE694825C5A9}">
      <dgm:prSet phldrT="[Текст]" custT="1"/>
      <dgm:spPr/>
      <dgm:t>
        <a:bodyPr/>
        <a:lstStyle/>
        <a:p>
          <a:r>
            <a:rPr lang="ru-RU" sz="16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Положение об организации и использовании электронного обучения и дистанционных образовательных технологий при реализации образовательных программ высшего образования (Приказ </a:t>
          </a:r>
          <a:r>
            <a:rPr lang="ru-RU" sz="1600" dirty="0" err="1" smtClean="0">
              <a:solidFill>
                <a:schemeClr val="dk1"/>
              </a:solidFill>
              <a:effectLst/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СПбПУ</a:t>
          </a:r>
          <a:r>
            <a:rPr lang="ru-RU" sz="1600" dirty="0" smtClean="0">
              <a:solidFill>
                <a:schemeClr val="dk1"/>
              </a:solidFill>
              <a:effectLst/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 </a:t>
          </a:r>
          <a:r>
            <a:rPr lang="ru-RU" sz="16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№ 734 от 09.04.2018)</a:t>
          </a:r>
          <a:endParaRPr lang="ru-RU" sz="1600" b="0" i="0" u="none" strike="noStrike" baseline="0" dirty="0">
            <a:solidFill>
              <a:srgbClr val="000000"/>
            </a:solidFill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D477073E-F2C6-4DE3-B877-54231B7393C1}" type="parTrans" cxnId="{2D278AEA-13FB-4473-98D5-87F9AEA0BC99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04E385EF-1888-46C8-8607-44159C735BD2}" type="sibTrans" cxnId="{2D278AEA-13FB-4473-98D5-87F9AEA0BC99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848F0B82-9A90-42F4-B94C-C007EFDEA3FC}">
      <dgm:prSet phldrT="[Текст]" custT="1"/>
      <dgm:spPr>
        <a:solidFill>
          <a:srgbClr val="33CC33"/>
        </a:solidFill>
      </dgm:spPr>
      <dgm:t>
        <a:bodyPr/>
        <a:lstStyle/>
        <a:p>
          <a:r>
            <a:rPr lang="ru-RU" sz="1600" b="1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2</a:t>
          </a:r>
          <a:endParaRPr lang="ru-RU" sz="1600" b="1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6E49D9BB-EBC4-4477-97FA-CAE93D41A629}" type="parTrans" cxnId="{A4BFBA04-A84F-43B2-918E-5842BC52C101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CCCF8D69-596A-469A-9075-ED94BB867486}" type="sibTrans" cxnId="{A4BFBA04-A84F-43B2-918E-5842BC52C101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99200E2D-3452-4F82-91C5-35650D9F10AF}">
      <dgm:prSet phldrT="[Текст]" custT="1"/>
      <dgm:spPr/>
      <dgm:t>
        <a:bodyPr/>
        <a:lstStyle/>
        <a:p>
          <a:r>
            <a:rPr lang="ru-RU" sz="1600" b="0" i="0" u="none" strike="noStrike" baseline="0" dirty="0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Пункты 1,3,6,7  норм </a:t>
          </a:r>
          <a:r>
            <a:rPr lang="ru-RU" sz="16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времени для расчета объема педагогической нагрузки профессорско-преподавательского состава (Приказ № 1186 от 30.05.2018)</a:t>
          </a:r>
          <a:endParaRPr lang="ru-RU" sz="1600" b="0" i="0" u="none" strike="noStrike" baseline="0" dirty="0">
            <a:solidFill>
              <a:srgbClr val="FF0000"/>
            </a:solidFill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06FED3EF-844C-492D-9C34-0A53A792A2A9}" type="parTrans" cxnId="{7FBAAF60-179B-40C0-A53E-636374A8926E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E92FA025-F279-47D8-BFDA-0D73492E6A9F}" type="sibTrans" cxnId="{7FBAAF60-179B-40C0-A53E-636374A8926E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FA0D077B-518A-4CFD-9BA0-297C602957AD}">
      <dgm:prSet phldrT="[Текст]" custT="1"/>
      <dgm:spPr>
        <a:solidFill>
          <a:srgbClr val="33CC33"/>
        </a:solidFill>
      </dgm:spPr>
      <dgm:t>
        <a:bodyPr/>
        <a:lstStyle/>
        <a:p>
          <a:r>
            <a:rPr lang="ru-RU" sz="1600" b="1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3</a:t>
          </a:r>
          <a:endParaRPr lang="ru-RU" sz="1600" b="1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6CF31AAF-26CB-46C0-AC9D-756A756E9E8E}" type="parTrans" cxnId="{45E91FF3-C329-4198-999E-188264A209EF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18C9DA5D-533E-40BB-BF02-12CD3BF588EE}" type="sibTrans" cxnId="{45E91FF3-C329-4198-999E-188264A209EF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3D593D88-160A-4E58-BD7F-606899CCD35A}">
      <dgm:prSet phldrT="[Текст]" custT="1"/>
      <dgm:spPr/>
      <dgm:t>
        <a:bodyPr/>
        <a:lstStyle/>
        <a:p>
          <a:r>
            <a:rPr lang="ru-RU" sz="16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Распоряжение </a:t>
          </a:r>
          <a:r>
            <a:rPr lang="ru-RU" sz="1600" dirty="0" err="1" smtClean="0">
              <a:solidFill>
                <a:schemeClr val="dk1"/>
              </a:solidFill>
              <a:effectLst/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СПбПУ</a:t>
          </a:r>
          <a:r>
            <a:rPr lang="ru-RU" sz="1600" dirty="0" smtClean="0">
              <a:solidFill>
                <a:schemeClr val="dk1"/>
              </a:solidFill>
              <a:effectLst/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 </a:t>
          </a:r>
          <a:r>
            <a:rPr lang="ru-RU" sz="16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от 22.07.2016 № 97 «Об использовании электронных образовательных ресурсов информационно-образовательной среды </a:t>
          </a:r>
          <a:r>
            <a:rPr lang="ru-RU" sz="1600" b="0" i="0" u="none" strike="noStrike" baseline="0" dirty="0" err="1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СПбПУ</a:t>
          </a:r>
          <a:r>
            <a:rPr lang="ru-RU" sz="16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,»</a:t>
          </a:r>
          <a:endParaRPr lang="ru-RU" sz="1600" b="0" i="0" u="none" strike="noStrike" baseline="0" dirty="0">
            <a:solidFill>
              <a:srgbClr val="000000"/>
            </a:solidFill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EF48B99F-63C4-4351-91BC-88E1B1E4F959}" type="parTrans" cxnId="{47B7F423-4641-4AA0-A58C-76F5B6866398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503F3B4F-A0BB-4794-9DC6-3836D443D4AD}" type="sibTrans" cxnId="{47B7F423-4641-4AA0-A58C-76F5B6866398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7F9211A6-4267-46CB-82AF-21AC834B02D5}">
      <dgm:prSet custT="1"/>
      <dgm:spPr/>
      <dgm:t>
        <a:bodyPr/>
        <a:lstStyle/>
        <a:p>
          <a:r>
            <a:rPr lang="ru-RU" sz="16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Распоряжение </a:t>
          </a:r>
          <a:r>
            <a:rPr lang="ru-RU" sz="1600" dirty="0" err="1" smtClean="0">
              <a:solidFill>
                <a:schemeClr val="dk1"/>
              </a:solidFill>
              <a:effectLst/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СПбПУ</a:t>
          </a:r>
          <a:r>
            <a:rPr lang="ru-RU" sz="1600" dirty="0" smtClean="0">
              <a:solidFill>
                <a:schemeClr val="dk1"/>
              </a:solidFill>
              <a:effectLst/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 </a:t>
          </a:r>
          <a:r>
            <a:rPr lang="ru-RU" sz="16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от 28.06.2016 № 84 «Об использовании электронных ресурсов в образовательном процессе»</a:t>
          </a:r>
          <a:endParaRPr lang="ru-RU" sz="1600" b="0" i="0" u="none" strike="noStrike" baseline="0" dirty="0">
            <a:solidFill>
              <a:srgbClr val="000000"/>
            </a:solidFill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770AE557-A589-4E74-8D1D-10595B1D3AEF}" type="parTrans" cxnId="{9B9EF7B3-F6F9-4AE5-8C2D-516461E1D0E5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477298C7-FEC3-4045-A2BF-45742B722D38}" type="sibTrans" cxnId="{9B9EF7B3-F6F9-4AE5-8C2D-516461E1D0E5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846854A8-5FCB-4C27-A836-11A7CDF7CC53}">
      <dgm:prSet custT="1"/>
      <dgm:spPr>
        <a:solidFill>
          <a:srgbClr val="33CC33"/>
        </a:solidFill>
      </dgm:spPr>
      <dgm:t>
        <a:bodyPr/>
        <a:lstStyle/>
        <a:p>
          <a:r>
            <a:rPr lang="en-US" sz="1600" b="1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6</a:t>
          </a:r>
          <a:endParaRPr lang="ru-RU" sz="1600" b="1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5A463420-8C0A-4C44-B593-532DA55C322D}" type="parTrans" cxnId="{4C94C619-3AE9-44E7-A8ED-AABBD59E0024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4907C9EF-A0BD-40B4-B640-1F2ACA5C3824}" type="sibTrans" cxnId="{4C94C619-3AE9-44E7-A8ED-AABBD59E0024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C53D9DFC-3969-4823-BA5F-C912952CA60D}">
      <dgm:prSet custT="1"/>
      <dgm:spPr/>
      <dgm:t>
        <a:bodyPr/>
        <a:lstStyle/>
        <a:p>
          <a:r>
            <a:rPr lang="ru-RU" sz="1600" dirty="0" smtClean="0">
              <a:solidFill>
                <a:schemeClr val="dk1"/>
              </a:solidFill>
              <a:effectLst/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Регламент функционирования личного кабинета обучающегося (Приказ </a:t>
          </a:r>
          <a:r>
            <a:rPr lang="ru-RU" sz="1600" dirty="0" err="1" smtClean="0">
              <a:solidFill>
                <a:schemeClr val="dk1"/>
              </a:solidFill>
              <a:effectLst/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СПбПУ</a:t>
          </a:r>
          <a:r>
            <a:rPr lang="ru-RU" sz="1600" dirty="0" smtClean="0">
              <a:solidFill>
                <a:schemeClr val="dk1"/>
              </a:solidFill>
              <a:effectLst/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 от  20.03.2018 № 514) </a:t>
          </a:r>
          <a:endParaRPr lang="ru-RU" sz="1600" dirty="0">
            <a:solidFill>
              <a:schemeClr val="dk1"/>
            </a:solidFill>
            <a:effectLst/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81D880A5-D31C-4F6F-9097-57B9AFA0D445}" type="parTrans" cxnId="{B11B1B4D-E544-4C1B-B004-F68DA28CEF8B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1F254D50-A015-4322-BAAB-4ABBBB23C0DB}" type="sibTrans" cxnId="{B11B1B4D-E544-4C1B-B004-F68DA28CEF8B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643B72C5-7636-47CE-802E-51FE35342C11}">
      <dgm:prSet custT="1"/>
      <dgm:spPr>
        <a:solidFill>
          <a:srgbClr val="33CC33"/>
        </a:solidFill>
      </dgm:spPr>
      <dgm:t>
        <a:bodyPr/>
        <a:lstStyle/>
        <a:p>
          <a:r>
            <a:rPr lang="ru-RU" sz="1600" b="1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5</a:t>
          </a:r>
          <a:endParaRPr lang="ru-RU" sz="1600" b="1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7927DE01-9DCD-4F3B-A3E5-746F23004840}" type="parTrans" cxnId="{7985517C-945F-4B33-A0BA-2C08E7406113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BA7A5A13-1869-443F-88ED-DAF957D4A17D}" type="sibTrans" cxnId="{7985517C-945F-4B33-A0BA-2C08E7406113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7F9904E2-1C2A-4DFD-8D5F-3F4DB371EAD0}">
      <dgm:prSet custT="1"/>
      <dgm:spPr/>
      <dgm:t>
        <a:bodyPr/>
        <a:lstStyle/>
        <a:p>
          <a:r>
            <a:rPr lang="ru-RU" sz="16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Перечень онлайн-курсов </a:t>
          </a:r>
          <a:r>
            <a:rPr lang="ru-RU" sz="1600" b="0" i="0" u="none" strike="noStrike" baseline="0" dirty="0" err="1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СПбПУ</a:t>
          </a:r>
          <a:r>
            <a:rPr lang="ru-RU" sz="16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 на </a:t>
          </a:r>
          <a:r>
            <a:rPr lang="ru-RU" sz="1600" b="0" i="0" u="none" strike="noStrike" baseline="0" dirty="0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2017-2018 </a:t>
          </a:r>
          <a:r>
            <a:rPr lang="ru-RU" sz="1600" b="0" i="0" u="none" strike="noStrike" baseline="0" dirty="0" err="1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уч.г</a:t>
          </a:r>
          <a:r>
            <a:rPr lang="ru-RU" sz="1600" b="0" i="0" u="none" strike="noStrike" baseline="0" dirty="0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. (утверждённый </a:t>
          </a:r>
          <a:r>
            <a:rPr lang="ru-RU" sz="16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УМС </a:t>
          </a:r>
          <a:r>
            <a:rPr lang="ru-RU" sz="1600" b="0" i="0" u="none" strike="noStrike" baseline="0" dirty="0" err="1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СПбПУ</a:t>
          </a:r>
          <a:r>
            <a:rPr lang="ru-RU" sz="16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 от </a:t>
          </a:r>
          <a:r>
            <a:rPr lang="en-US" sz="1600" b="0" i="0" u="none" strike="noStrike" baseline="0" dirty="0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21</a:t>
          </a:r>
          <a:r>
            <a:rPr lang="ru-RU" sz="1600" b="0" i="0" u="none" strike="noStrike" baseline="0" dirty="0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.0</a:t>
          </a:r>
          <a:r>
            <a:rPr lang="en-US" sz="1600" b="0" i="0" u="none" strike="noStrike" baseline="0" dirty="0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6</a:t>
          </a:r>
          <a:r>
            <a:rPr lang="ru-RU" sz="1600" b="0" i="0" u="none" strike="noStrike" baseline="0" dirty="0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.201</a:t>
          </a:r>
          <a:r>
            <a:rPr lang="en-US" sz="1600" b="0" i="0" u="none" strike="noStrike" baseline="0" dirty="0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7</a:t>
          </a:r>
          <a:r>
            <a:rPr lang="ru-RU" sz="1600" b="0" i="0" u="none" strike="noStrike" baseline="0" dirty="0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 </a:t>
          </a:r>
          <a:r>
            <a:rPr lang="ru-RU" sz="16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г. (протокол № </a:t>
          </a:r>
          <a:r>
            <a:rPr lang="en-US" sz="16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9</a:t>
          </a:r>
          <a:r>
            <a:rPr lang="ru-RU" sz="16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), 2018-19 уч. г., утвержденный УМС </a:t>
          </a:r>
          <a:r>
            <a:rPr lang="ru-RU" sz="1600" b="0" i="0" u="none" strike="noStrike" baseline="0" dirty="0" err="1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СПбПУ</a:t>
          </a:r>
          <a:r>
            <a:rPr lang="ru-RU" sz="16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 от 18.04.2018 г. (протокол № 7)</a:t>
          </a:r>
          <a:endParaRPr lang="ru-RU" sz="1600" b="0" i="0" u="none" strike="noStrike" baseline="0" dirty="0">
            <a:solidFill>
              <a:srgbClr val="000000"/>
            </a:solidFill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4D61FC78-1DBB-49E6-B15C-17C17D5FCBC3}" type="parTrans" cxnId="{F4537296-521C-4F4F-AEC1-10D55B68E295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8B6725F0-9037-407D-9854-8DBAE665932F}" type="sibTrans" cxnId="{F4537296-521C-4F4F-AEC1-10D55B68E295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F911514C-4F14-428B-922C-98D204DACAB1}">
      <dgm:prSet custT="1"/>
      <dgm:spPr>
        <a:solidFill>
          <a:srgbClr val="33CC33"/>
        </a:solidFill>
      </dgm:spPr>
      <dgm:t>
        <a:bodyPr/>
        <a:lstStyle/>
        <a:p>
          <a:r>
            <a:rPr lang="ru-RU" sz="1600" b="1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4</a:t>
          </a:r>
          <a:endParaRPr lang="ru-RU" sz="1600" b="1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7411FC3B-B61B-4EF4-AFE8-7E6DFD1533E2}" type="sibTrans" cxnId="{058BE27B-E689-46E4-A533-96AC7958BB28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14DEA3A8-035C-419E-A540-FA3A85C749BB}" type="parTrans" cxnId="{058BE27B-E689-46E4-A533-96AC7958BB28}">
      <dgm:prSet/>
      <dgm:spPr/>
      <dgm:t>
        <a:bodyPr/>
        <a:lstStyle/>
        <a:p>
          <a:endParaRPr lang="ru-RU" sz="140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gm:t>
    </dgm:pt>
    <dgm:pt modelId="{8BD1E288-B0FA-4711-8C3C-61473A3A1A38}" type="pres">
      <dgm:prSet presAssocID="{A18803C4-BBDF-4D38-B124-092018310FD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EE3F35-77D5-4042-9274-394210745719}" type="pres">
      <dgm:prSet presAssocID="{ABB775F0-8BFA-471A-93B6-9953C8E91FAC}" presName="composite" presStyleCnt="0"/>
      <dgm:spPr/>
    </dgm:pt>
    <dgm:pt modelId="{C92FAB3D-1548-48EB-844A-94C8ED9015D9}" type="pres">
      <dgm:prSet presAssocID="{ABB775F0-8BFA-471A-93B6-9953C8E91FAC}" presName="parentText" presStyleLbl="alignNode1" presStyleIdx="0" presStyleCnt="6" custLinFactNeighborY="-53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305F86-46CA-46E0-BA56-D6E14C5278FF}" type="pres">
      <dgm:prSet presAssocID="{ABB775F0-8BFA-471A-93B6-9953C8E91FAC}" presName="descendantText" presStyleLbl="alignAcc1" presStyleIdx="0" presStyleCnt="6" custScaleY="147307" custLinFactNeighborY="-8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F8534-72A0-476D-B759-0C515303EE30}" type="pres">
      <dgm:prSet presAssocID="{9DC6587E-E798-48F6-9EB1-774C463397A4}" presName="sp" presStyleCnt="0"/>
      <dgm:spPr/>
    </dgm:pt>
    <dgm:pt modelId="{BF4302B7-E248-4656-A83C-96F40A779B92}" type="pres">
      <dgm:prSet presAssocID="{848F0B82-9A90-42F4-B94C-C007EFDEA3FC}" presName="composite" presStyleCnt="0"/>
      <dgm:spPr/>
    </dgm:pt>
    <dgm:pt modelId="{EAA7249D-EA1B-4145-BB71-E5C6B175625E}" type="pres">
      <dgm:prSet presAssocID="{848F0B82-9A90-42F4-B94C-C007EFDEA3FC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D6C56-00EC-4667-AE40-6739F31F1ACF}" type="pres">
      <dgm:prSet presAssocID="{848F0B82-9A90-42F4-B94C-C007EFDEA3FC}" presName="descendantText" presStyleLbl="alignAcc1" presStyleIdx="1" presStyleCnt="6" custScaleY="1461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7B0B5-E1BA-49A4-8923-3ACB3BA141E5}" type="pres">
      <dgm:prSet presAssocID="{CCCF8D69-596A-469A-9075-ED94BB867486}" presName="sp" presStyleCnt="0"/>
      <dgm:spPr/>
    </dgm:pt>
    <dgm:pt modelId="{43027EF1-803E-4818-96FB-76D8C9398186}" type="pres">
      <dgm:prSet presAssocID="{FA0D077B-518A-4CFD-9BA0-297C602957AD}" presName="composite" presStyleCnt="0"/>
      <dgm:spPr/>
    </dgm:pt>
    <dgm:pt modelId="{D87CF069-01FF-4FE7-A36C-DCA3182F80D7}" type="pres">
      <dgm:prSet presAssocID="{FA0D077B-518A-4CFD-9BA0-297C602957AD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84D5DE-7661-4DA3-854C-3B4C692117BC}" type="pres">
      <dgm:prSet presAssocID="{FA0D077B-518A-4CFD-9BA0-297C602957AD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74248E-698E-4F6B-B849-4E04708EF9A9}" type="pres">
      <dgm:prSet presAssocID="{18C9DA5D-533E-40BB-BF02-12CD3BF588EE}" presName="sp" presStyleCnt="0"/>
      <dgm:spPr/>
    </dgm:pt>
    <dgm:pt modelId="{C2B9DDE7-DAB6-40AB-917A-94228623EFCA}" type="pres">
      <dgm:prSet presAssocID="{F911514C-4F14-428B-922C-98D204DACAB1}" presName="composite" presStyleCnt="0"/>
      <dgm:spPr/>
    </dgm:pt>
    <dgm:pt modelId="{249E4FDA-34F9-4589-A8D5-0491A3804904}" type="pres">
      <dgm:prSet presAssocID="{F911514C-4F14-428B-922C-98D204DACAB1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5FA1FA-B3CF-4C0B-B49A-2E6CAC711B17}" type="pres">
      <dgm:prSet presAssocID="{F911514C-4F14-428B-922C-98D204DACAB1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74A792-9A57-4672-897D-3315BD617D0F}" type="pres">
      <dgm:prSet presAssocID="{7411FC3B-B61B-4EF4-AFE8-7E6DFD1533E2}" presName="sp" presStyleCnt="0"/>
      <dgm:spPr/>
    </dgm:pt>
    <dgm:pt modelId="{21D4547C-FE5E-42A9-832A-4D2B2F3FD373}" type="pres">
      <dgm:prSet presAssocID="{643B72C5-7636-47CE-802E-51FE35342C11}" presName="composite" presStyleCnt="0"/>
      <dgm:spPr/>
    </dgm:pt>
    <dgm:pt modelId="{617B6998-4F57-460E-A873-953F12B0CF5C}" type="pres">
      <dgm:prSet presAssocID="{643B72C5-7636-47CE-802E-51FE35342C11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6A05EB-DC75-430C-B855-AF811E70548B}" type="pres">
      <dgm:prSet presAssocID="{643B72C5-7636-47CE-802E-51FE35342C11}" presName="descendantText" presStyleLbl="alignAcc1" presStyleIdx="4" presStyleCnt="6" custScaleY="1466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D85A07-1EAA-4876-B776-5217B32BF7CC}" type="pres">
      <dgm:prSet presAssocID="{BA7A5A13-1869-443F-88ED-DAF957D4A17D}" presName="sp" presStyleCnt="0"/>
      <dgm:spPr/>
    </dgm:pt>
    <dgm:pt modelId="{6F510FF4-129A-45B5-9DF1-C4FBC0173094}" type="pres">
      <dgm:prSet presAssocID="{846854A8-5FCB-4C27-A836-11A7CDF7CC53}" presName="composite" presStyleCnt="0"/>
      <dgm:spPr/>
    </dgm:pt>
    <dgm:pt modelId="{B24FFABF-AF40-4917-9F7E-91B46970A5E3}" type="pres">
      <dgm:prSet presAssocID="{846854A8-5FCB-4C27-A836-11A7CDF7CC53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C2CD56-E61D-4C7B-A9D3-8D1A100F2EBC}" type="pres">
      <dgm:prSet presAssocID="{846854A8-5FCB-4C27-A836-11A7CDF7CC53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B7F423-4641-4AA0-A58C-76F5B6866398}" srcId="{FA0D077B-518A-4CFD-9BA0-297C602957AD}" destId="{3D593D88-160A-4E58-BD7F-606899CCD35A}" srcOrd="0" destOrd="0" parTransId="{EF48B99F-63C4-4351-91BC-88E1B1E4F959}" sibTransId="{503F3B4F-A0BB-4794-9DC6-3836D443D4AD}"/>
    <dgm:cxn modelId="{6DA1961B-8543-4702-ABE9-3F318029F1F3}" type="presOf" srcId="{FA0D077B-518A-4CFD-9BA0-297C602957AD}" destId="{D87CF069-01FF-4FE7-A36C-DCA3182F80D7}" srcOrd="0" destOrd="0" presId="urn:microsoft.com/office/officeart/2005/8/layout/chevron2"/>
    <dgm:cxn modelId="{AB406143-2B3E-461B-8989-76CB2C900213}" type="presOf" srcId="{ABB775F0-8BFA-471A-93B6-9953C8E91FAC}" destId="{C92FAB3D-1548-48EB-844A-94C8ED9015D9}" srcOrd="0" destOrd="0" presId="urn:microsoft.com/office/officeart/2005/8/layout/chevron2"/>
    <dgm:cxn modelId="{E80ECB4B-29D4-4427-B52D-92AB38830B24}" type="presOf" srcId="{848F0B82-9A90-42F4-B94C-C007EFDEA3FC}" destId="{EAA7249D-EA1B-4145-BB71-E5C6B175625E}" srcOrd="0" destOrd="0" presId="urn:microsoft.com/office/officeart/2005/8/layout/chevron2"/>
    <dgm:cxn modelId="{9D8FBB70-851E-42A8-A3E9-BF7773FB72BE}" type="presOf" srcId="{C53D9DFC-3969-4823-BA5F-C912952CA60D}" destId="{FAC2CD56-E61D-4C7B-A9D3-8D1A100F2EBC}" srcOrd="0" destOrd="0" presId="urn:microsoft.com/office/officeart/2005/8/layout/chevron2"/>
    <dgm:cxn modelId="{69D959A4-93D5-49B5-8CDD-2C43BF1C4049}" type="presOf" srcId="{7F9904E2-1C2A-4DFD-8D5F-3F4DB371EAD0}" destId="{2E6A05EB-DC75-430C-B855-AF811E70548B}" srcOrd="0" destOrd="0" presId="urn:microsoft.com/office/officeart/2005/8/layout/chevron2"/>
    <dgm:cxn modelId="{B11B1B4D-E544-4C1B-B004-F68DA28CEF8B}" srcId="{846854A8-5FCB-4C27-A836-11A7CDF7CC53}" destId="{C53D9DFC-3969-4823-BA5F-C912952CA60D}" srcOrd="0" destOrd="0" parTransId="{81D880A5-D31C-4F6F-9097-57B9AFA0D445}" sibTransId="{1F254D50-A015-4322-BAAB-4ABBBB23C0DB}"/>
    <dgm:cxn modelId="{6B2B6B11-6A46-4300-9BFB-E48EBD9F4C70}" type="presOf" srcId="{846854A8-5FCB-4C27-A836-11A7CDF7CC53}" destId="{B24FFABF-AF40-4917-9F7E-91B46970A5E3}" srcOrd="0" destOrd="0" presId="urn:microsoft.com/office/officeart/2005/8/layout/chevron2"/>
    <dgm:cxn modelId="{7985517C-945F-4B33-A0BA-2C08E7406113}" srcId="{A18803C4-BBDF-4D38-B124-092018310FDB}" destId="{643B72C5-7636-47CE-802E-51FE35342C11}" srcOrd="4" destOrd="0" parTransId="{7927DE01-9DCD-4F3B-A3E5-746F23004840}" sibTransId="{BA7A5A13-1869-443F-88ED-DAF957D4A17D}"/>
    <dgm:cxn modelId="{2D278AEA-13FB-4473-98D5-87F9AEA0BC99}" srcId="{ABB775F0-8BFA-471A-93B6-9953C8E91FAC}" destId="{ED9F60C9-1219-4582-BD4A-CE694825C5A9}" srcOrd="0" destOrd="0" parTransId="{D477073E-F2C6-4DE3-B877-54231B7393C1}" sibTransId="{04E385EF-1888-46C8-8607-44159C735BD2}"/>
    <dgm:cxn modelId="{425D5666-D158-4DA0-A355-1FBF5A25CD24}" type="presOf" srcId="{A18803C4-BBDF-4D38-B124-092018310FDB}" destId="{8BD1E288-B0FA-4711-8C3C-61473A3A1A38}" srcOrd="0" destOrd="0" presId="urn:microsoft.com/office/officeart/2005/8/layout/chevron2"/>
    <dgm:cxn modelId="{75E18037-0AF4-473B-B731-CA4592BC2D49}" type="presOf" srcId="{643B72C5-7636-47CE-802E-51FE35342C11}" destId="{617B6998-4F57-460E-A873-953F12B0CF5C}" srcOrd="0" destOrd="0" presId="urn:microsoft.com/office/officeart/2005/8/layout/chevron2"/>
    <dgm:cxn modelId="{45E91FF3-C329-4198-999E-188264A209EF}" srcId="{A18803C4-BBDF-4D38-B124-092018310FDB}" destId="{FA0D077B-518A-4CFD-9BA0-297C602957AD}" srcOrd="2" destOrd="0" parTransId="{6CF31AAF-26CB-46C0-AC9D-756A756E9E8E}" sibTransId="{18C9DA5D-533E-40BB-BF02-12CD3BF588EE}"/>
    <dgm:cxn modelId="{9B9EF7B3-F6F9-4AE5-8C2D-516461E1D0E5}" srcId="{F911514C-4F14-428B-922C-98D204DACAB1}" destId="{7F9211A6-4267-46CB-82AF-21AC834B02D5}" srcOrd="0" destOrd="0" parTransId="{770AE557-A589-4E74-8D1D-10595B1D3AEF}" sibTransId="{477298C7-FEC3-4045-A2BF-45742B722D38}"/>
    <dgm:cxn modelId="{3007A80E-3519-4CF0-A737-238B05CCE079}" type="presOf" srcId="{ED9F60C9-1219-4582-BD4A-CE694825C5A9}" destId="{72305F86-46CA-46E0-BA56-D6E14C5278FF}" srcOrd="0" destOrd="0" presId="urn:microsoft.com/office/officeart/2005/8/layout/chevron2"/>
    <dgm:cxn modelId="{058BE27B-E689-46E4-A533-96AC7958BB28}" srcId="{A18803C4-BBDF-4D38-B124-092018310FDB}" destId="{F911514C-4F14-428B-922C-98D204DACAB1}" srcOrd="3" destOrd="0" parTransId="{14DEA3A8-035C-419E-A540-FA3A85C749BB}" sibTransId="{7411FC3B-B61B-4EF4-AFE8-7E6DFD1533E2}"/>
    <dgm:cxn modelId="{4C94C619-3AE9-44E7-A8ED-AABBD59E0024}" srcId="{A18803C4-BBDF-4D38-B124-092018310FDB}" destId="{846854A8-5FCB-4C27-A836-11A7CDF7CC53}" srcOrd="5" destOrd="0" parTransId="{5A463420-8C0A-4C44-B593-532DA55C322D}" sibTransId="{4907C9EF-A0BD-40B4-B640-1F2ACA5C3824}"/>
    <dgm:cxn modelId="{DD26846C-C95A-46BC-944B-3CD153C29FEB}" srcId="{A18803C4-BBDF-4D38-B124-092018310FDB}" destId="{ABB775F0-8BFA-471A-93B6-9953C8E91FAC}" srcOrd="0" destOrd="0" parTransId="{D7F7E5F9-1283-4C7F-90DB-CD9E24549D76}" sibTransId="{9DC6587E-E798-48F6-9EB1-774C463397A4}"/>
    <dgm:cxn modelId="{592670F6-888D-4603-AED9-41C4F2274A66}" type="presOf" srcId="{F911514C-4F14-428B-922C-98D204DACAB1}" destId="{249E4FDA-34F9-4589-A8D5-0491A3804904}" srcOrd="0" destOrd="0" presId="urn:microsoft.com/office/officeart/2005/8/layout/chevron2"/>
    <dgm:cxn modelId="{6C6FCA61-B270-490D-ABF4-F0AFF9BA6E0F}" type="presOf" srcId="{3D593D88-160A-4E58-BD7F-606899CCD35A}" destId="{EC84D5DE-7661-4DA3-854C-3B4C692117BC}" srcOrd="0" destOrd="0" presId="urn:microsoft.com/office/officeart/2005/8/layout/chevron2"/>
    <dgm:cxn modelId="{A4BFBA04-A84F-43B2-918E-5842BC52C101}" srcId="{A18803C4-BBDF-4D38-B124-092018310FDB}" destId="{848F0B82-9A90-42F4-B94C-C007EFDEA3FC}" srcOrd="1" destOrd="0" parTransId="{6E49D9BB-EBC4-4477-97FA-CAE93D41A629}" sibTransId="{CCCF8D69-596A-469A-9075-ED94BB867486}"/>
    <dgm:cxn modelId="{7FBAAF60-179B-40C0-A53E-636374A8926E}" srcId="{848F0B82-9A90-42F4-B94C-C007EFDEA3FC}" destId="{99200E2D-3452-4F82-91C5-35650D9F10AF}" srcOrd="0" destOrd="0" parTransId="{06FED3EF-844C-492D-9C34-0A53A792A2A9}" sibTransId="{E92FA025-F279-47D8-BFDA-0D73492E6A9F}"/>
    <dgm:cxn modelId="{CA4797F8-B689-44C6-B449-C060CFE3C76C}" type="presOf" srcId="{7F9211A6-4267-46CB-82AF-21AC834B02D5}" destId="{235FA1FA-B3CF-4C0B-B49A-2E6CAC711B17}" srcOrd="0" destOrd="0" presId="urn:microsoft.com/office/officeart/2005/8/layout/chevron2"/>
    <dgm:cxn modelId="{468FAEA8-3265-42A2-B94A-785F05CF836A}" type="presOf" srcId="{99200E2D-3452-4F82-91C5-35650D9F10AF}" destId="{FFAD6C56-00EC-4667-AE40-6739F31F1ACF}" srcOrd="0" destOrd="0" presId="urn:microsoft.com/office/officeart/2005/8/layout/chevron2"/>
    <dgm:cxn modelId="{F4537296-521C-4F4F-AEC1-10D55B68E295}" srcId="{643B72C5-7636-47CE-802E-51FE35342C11}" destId="{7F9904E2-1C2A-4DFD-8D5F-3F4DB371EAD0}" srcOrd="0" destOrd="0" parTransId="{4D61FC78-1DBB-49E6-B15C-17C17D5FCBC3}" sibTransId="{8B6725F0-9037-407D-9854-8DBAE665932F}"/>
    <dgm:cxn modelId="{CFB0E4CC-8422-44DC-BE09-67B4ACC0F125}" type="presParOf" srcId="{8BD1E288-B0FA-4711-8C3C-61473A3A1A38}" destId="{CDEE3F35-77D5-4042-9274-394210745719}" srcOrd="0" destOrd="0" presId="urn:microsoft.com/office/officeart/2005/8/layout/chevron2"/>
    <dgm:cxn modelId="{58693D1B-5C8E-4155-BB5D-8BCE4129F118}" type="presParOf" srcId="{CDEE3F35-77D5-4042-9274-394210745719}" destId="{C92FAB3D-1548-48EB-844A-94C8ED9015D9}" srcOrd="0" destOrd="0" presId="urn:microsoft.com/office/officeart/2005/8/layout/chevron2"/>
    <dgm:cxn modelId="{27BA1D28-576C-4D5D-8627-BDF622B2E8B9}" type="presParOf" srcId="{CDEE3F35-77D5-4042-9274-394210745719}" destId="{72305F86-46CA-46E0-BA56-D6E14C5278FF}" srcOrd="1" destOrd="0" presId="urn:microsoft.com/office/officeart/2005/8/layout/chevron2"/>
    <dgm:cxn modelId="{513970E2-31B4-463B-9BF1-BA5D0056A4F4}" type="presParOf" srcId="{8BD1E288-B0FA-4711-8C3C-61473A3A1A38}" destId="{027F8534-72A0-476D-B759-0C515303EE30}" srcOrd="1" destOrd="0" presId="urn:microsoft.com/office/officeart/2005/8/layout/chevron2"/>
    <dgm:cxn modelId="{1A1420D1-13AB-48F4-B715-B4518A39D938}" type="presParOf" srcId="{8BD1E288-B0FA-4711-8C3C-61473A3A1A38}" destId="{BF4302B7-E248-4656-A83C-96F40A779B92}" srcOrd="2" destOrd="0" presId="urn:microsoft.com/office/officeart/2005/8/layout/chevron2"/>
    <dgm:cxn modelId="{ADA9DA3B-2AEC-4910-BC42-150661F71969}" type="presParOf" srcId="{BF4302B7-E248-4656-A83C-96F40A779B92}" destId="{EAA7249D-EA1B-4145-BB71-E5C6B175625E}" srcOrd="0" destOrd="0" presId="urn:microsoft.com/office/officeart/2005/8/layout/chevron2"/>
    <dgm:cxn modelId="{236A95CD-8663-4085-9FBC-3A8FE11F44CC}" type="presParOf" srcId="{BF4302B7-E248-4656-A83C-96F40A779B92}" destId="{FFAD6C56-00EC-4667-AE40-6739F31F1ACF}" srcOrd="1" destOrd="0" presId="urn:microsoft.com/office/officeart/2005/8/layout/chevron2"/>
    <dgm:cxn modelId="{300D831C-488F-4BAD-8F4B-BD56A7AD5CEC}" type="presParOf" srcId="{8BD1E288-B0FA-4711-8C3C-61473A3A1A38}" destId="{4F07B0B5-E1BA-49A4-8923-3ACB3BA141E5}" srcOrd="3" destOrd="0" presId="urn:microsoft.com/office/officeart/2005/8/layout/chevron2"/>
    <dgm:cxn modelId="{9EC2011E-20F5-4714-8809-7A1445355F52}" type="presParOf" srcId="{8BD1E288-B0FA-4711-8C3C-61473A3A1A38}" destId="{43027EF1-803E-4818-96FB-76D8C9398186}" srcOrd="4" destOrd="0" presId="urn:microsoft.com/office/officeart/2005/8/layout/chevron2"/>
    <dgm:cxn modelId="{0CE753D5-1C4D-47F3-8AAB-CB3E42DA2138}" type="presParOf" srcId="{43027EF1-803E-4818-96FB-76D8C9398186}" destId="{D87CF069-01FF-4FE7-A36C-DCA3182F80D7}" srcOrd="0" destOrd="0" presId="urn:microsoft.com/office/officeart/2005/8/layout/chevron2"/>
    <dgm:cxn modelId="{7B94B993-35E3-4649-844B-265A55E7AD25}" type="presParOf" srcId="{43027EF1-803E-4818-96FB-76D8C9398186}" destId="{EC84D5DE-7661-4DA3-854C-3B4C692117BC}" srcOrd="1" destOrd="0" presId="urn:microsoft.com/office/officeart/2005/8/layout/chevron2"/>
    <dgm:cxn modelId="{4934DBCE-C87C-4E97-B839-34DE03280EA8}" type="presParOf" srcId="{8BD1E288-B0FA-4711-8C3C-61473A3A1A38}" destId="{1D74248E-698E-4F6B-B849-4E04708EF9A9}" srcOrd="5" destOrd="0" presId="urn:microsoft.com/office/officeart/2005/8/layout/chevron2"/>
    <dgm:cxn modelId="{1867A9BE-022D-4216-A4DA-EBE0463A4E95}" type="presParOf" srcId="{8BD1E288-B0FA-4711-8C3C-61473A3A1A38}" destId="{C2B9DDE7-DAB6-40AB-917A-94228623EFCA}" srcOrd="6" destOrd="0" presId="urn:microsoft.com/office/officeart/2005/8/layout/chevron2"/>
    <dgm:cxn modelId="{883536F0-B395-4346-B55F-C62DE56A7DAB}" type="presParOf" srcId="{C2B9DDE7-DAB6-40AB-917A-94228623EFCA}" destId="{249E4FDA-34F9-4589-A8D5-0491A3804904}" srcOrd="0" destOrd="0" presId="urn:microsoft.com/office/officeart/2005/8/layout/chevron2"/>
    <dgm:cxn modelId="{68115AFF-3726-4411-BDCF-66194270A30B}" type="presParOf" srcId="{C2B9DDE7-DAB6-40AB-917A-94228623EFCA}" destId="{235FA1FA-B3CF-4C0B-B49A-2E6CAC711B17}" srcOrd="1" destOrd="0" presId="urn:microsoft.com/office/officeart/2005/8/layout/chevron2"/>
    <dgm:cxn modelId="{C0DACC08-C8E8-4FA2-8D4D-D31F2592EE89}" type="presParOf" srcId="{8BD1E288-B0FA-4711-8C3C-61473A3A1A38}" destId="{C774A792-9A57-4672-897D-3315BD617D0F}" srcOrd="7" destOrd="0" presId="urn:microsoft.com/office/officeart/2005/8/layout/chevron2"/>
    <dgm:cxn modelId="{CAF5118F-69DD-4D2C-90F1-20A4B189D150}" type="presParOf" srcId="{8BD1E288-B0FA-4711-8C3C-61473A3A1A38}" destId="{21D4547C-FE5E-42A9-832A-4D2B2F3FD373}" srcOrd="8" destOrd="0" presId="urn:microsoft.com/office/officeart/2005/8/layout/chevron2"/>
    <dgm:cxn modelId="{F20A0954-5125-4821-8A53-00AFB10FBC1F}" type="presParOf" srcId="{21D4547C-FE5E-42A9-832A-4D2B2F3FD373}" destId="{617B6998-4F57-460E-A873-953F12B0CF5C}" srcOrd="0" destOrd="0" presId="urn:microsoft.com/office/officeart/2005/8/layout/chevron2"/>
    <dgm:cxn modelId="{C8B9ADE7-06C0-4FEA-BE99-761B1495597F}" type="presParOf" srcId="{21D4547C-FE5E-42A9-832A-4D2B2F3FD373}" destId="{2E6A05EB-DC75-430C-B855-AF811E70548B}" srcOrd="1" destOrd="0" presId="urn:microsoft.com/office/officeart/2005/8/layout/chevron2"/>
    <dgm:cxn modelId="{309AB61F-530D-4DAE-8D78-FF7316B2BB0E}" type="presParOf" srcId="{8BD1E288-B0FA-4711-8C3C-61473A3A1A38}" destId="{97D85A07-1EAA-4876-B776-5217B32BF7CC}" srcOrd="9" destOrd="0" presId="urn:microsoft.com/office/officeart/2005/8/layout/chevron2"/>
    <dgm:cxn modelId="{67AAF325-8FEA-439F-A2DB-DE0D4E8548C0}" type="presParOf" srcId="{8BD1E288-B0FA-4711-8C3C-61473A3A1A38}" destId="{6F510FF4-129A-45B5-9DF1-C4FBC0173094}" srcOrd="10" destOrd="0" presId="urn:microsoft.com/office/officeart/2005/8/layout/chevron2"/>
    <dgm:cxn modelId="{267F8AB6-C32E-4032-A434-5E297092C3FA}" type="presParOf" srcId="{6F510FF4-129A-45B5-9DF1-C4FBC0173094}" destId="{B24FFABF-AF40-4917-9F7E-91B46970A5E3}" srcOrd="0" destOrd="0" presId="urn:microsoft.com/office/officeart/2005/8/layout/chevron2"/>
    <dgm:cxn modelId="{B2E5E44D-3833-4CC7-A750-B7ED851275F0}" type="presParOf" srcId="{6F510FF4-129A-45B5-9DF1-C4FBC0173094}" destId="{FAC2CD56-E61D-4C7B-A9D3-8D1A100F2EB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0BCF4-E580-4D88-9E5D-B5AC9766A0AD}">
      <dsp:nvSpPr>
        <dsp:cNvPr id="0" name=""/>
        <dsp:cNvSpPr/>
      </dsp:nvSpPr>
      <dsp:spPr>
        <a:xfrm rot="5400000">
          <a:off x="5455987" y="-2478021"/>
          <a:ext cx="1613145" cy="6573427"/>
        </a:xfrm>
        <a:prstGeom prst="round2Same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99000">
              <a:srgbClr val="00B050"/>
            </a:gs>
            <a:gs pos="83000">
              <a:srgbClr val="92D050"/>
            </a:gs>
            <a:gs pos="100000">
              <a:srgbClr val="00B050"/>
            </a:gs>
          </a:gsLst>
          <a:lin ang="5400000" scaled="1"/>
        </a:gra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ВСЕ</a:t>
          </a:r>
          <a:r>
            <a:rPr lang="ru-RU" sz="1600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 образовательные программы бакалавриата и специалитета:</a:t>
          </a:r>
          <a:endParaRPr lang="ru-RU" sz="1600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Унифицированный «</a:t>
          </a:r>
          <a:r>
            <a:rPr lang="ru-RU" sz="1600" b="1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Общеобразовательный модуль</a:t>
          </a:r>
          <a:r>
            <a:rPr lang="ru-RU" sz="1600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», </a:t>
          </a:r>
          <a:endParaRPr lang="ru-RU" sz="1600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Унифицированный «</a:t>
          </a:r>
          <a:r>
            <a:rPr lang="ru-RU" sz="1600" b="1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Фундаментальный модуль</a:t>
          </a:r>
          <a:r>
            <a:rPr lang="ru-RU" sz="1600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»,</a:t>
          </a:r>
          <a:endParaRPr lang="ru-RU" sz="1600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Профессиональные модули</a:t>
          </a:r>
          <a:endParaRPr lang="ru-RU" sz="1600" b="1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 rot="-5400000">
        <a:off x="2975847" y="80866"/>
        <a:ext cx="6494680" cy="1455651"/>
      </dsp:txXfrm>
    </dsp:sp>
    <dsp:sp modelId="{D26364DD-CBB0-4C1B-B3A2-ACD64D48575C}">
      <dsp:nvSpPr>
        <dsp:cNvPr id="0" name=""/>
        <dsp:cNvSpPr/>
      </dsp:nvSpPr>
      <dsp:spPr>
        <a:xfrm>
          <a:off x="168348" y="3739"/>
          <a:ext cx="2749286" cy="1609904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Онлайн-курсы</a:t>
          </a:r>
          <a:endParaRPr lang="ru-RU" sz="1600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>
        <a:off x="246937" y="82328"/>
        <a:ext cx="2592108" cy="1452726"/>
      </dsp:txXfrm>
    </dsp:sp>
    <dsp:sp modelId="{8BD5E829-CF7A-4354-835D-8F318DE71834}">
      <dsp:nvSpPr>
        <dsp:cNvPr id="0" name=""/>
        <dsp:cNvSpPr/>
      </dsp:nvSpPr>
      <dsp:spPr>
        <a:xfrm rot="5400000">
          <a:off x="5746168" y="-1087091"/>
          <a:ext cx="1023638" cy="6546666"/>
        </a:xfrm>
        <a:prstGeom prst="round2Same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99000">
              <a:srgbClr val="00B050"/>
            </a:gs>
            <a:gs pos="83000">
              <a:srgbClr val="92D050"/>
            </a:gs>
            <a:gs pos="100000">
              <a:srgbClr val="00B050"/>
            </a:gs>
          </a:gsLst>
          <a:lin ang="5400000" scaled="1"/>
        </a:gra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БЖД, Физическая культура (теория, 72 ч.)</a:t>
          </a:r>
          <a:endParaRPr lang="ru-RU" sz="1600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История, Философия, Экономика</a:t>
          </a:r>
          <a:endParaRPr lang="ru-RU" sz="1600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Социология, Политология, Русский язык и культура речи</a:t>
          </a:r>
          <a:endParaRPr lang="ru-RU" sz="1600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 rot="-5400000">
        <a:off x="2984654" y="1724393"/>
        <a:ext cx="6496696" cy="923698"/>
      </dsp:txXfrm>
    </dsp:sp>
    <dsp:sp modelId="{CE04AD2B-3E7B-425B-8F70-E553EB8632C2}">
      <dsp:nvSpPr>
        <dsp:cNvPr id="0" name=""/>
        <dsp:cNvSpPr/>
      </dsp:nvSpPr>
      <dsp:spPr>
        <a:xfrm>
          <a:off x="176645" y="1654062"/>
          <a:ext cx="2791357" cy="1064688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Общеобразовательный модуль</a:t>
          </a:r>
          <a:endParaRPr lang="ru-RU" sz="1600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>
        <a:off x="228619" y="1706036"/>
        <a:ext cx="2687409" cy="960740"/>
      </dsp:txXfrm>
    </dsp:sp>
    <dsp:sp modelId="{F568CF60-3583-4077-9981-3444D63D8AFB}">
      <dsp:nvSpPr>
        <dsp:cNvPr id="0" name=""/>
        <dsp:cNvSpPr/>
      </dsp:nvSpPr>
      <dsp:spPr>
        <a:xfrm rot="5400000">
          <a:off x="5658276" y="91129"/>
          <a:ext cx="1209776" cy="6568249"/>
        </a:xfrm>
        <a:prstGeom prst="round2Same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99000">
              <a:srgbClr val="00B050"/>
            </a:gs>
            <a:gs pos="83000">
              <a:srgbClr val="92D050"/>
            </a:gs>
            <a:gs pos="100000">
              <a:srgbClr val="00B050"/>
            </a:gs>
          </a:gsLst>
          <a:lin ang="5400000" scaled="1"/>
        </a:gra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Концепции современного естествознания</a:t>
          </a:r>
          <a:endParaRPr lang="ru-RU" sz="1600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Экология</a:t>
          </a:r>
          <a:endParaRPr lang="ru-RU" sz="1600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Информатика</a:t>
          </a:r>
          <a:endParaRPr lang="ru-RU" sz="1600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 rot="-5400000">
        <a:off x="2979040" y="2829421"/>
        <a:ext cx="6509193" cy="1091664"/>
      </dsp:txXfrm>
    </dsp:sp>
    <dsp:sp modelId="{9422A1F7-56A7-4707-BF49-FB8D60A6FCDD}">
      <dsp:nvSpPr>
        <dsp:cNvPr id="0" name=""/>
        <dsp:cNvSpPr/>
      </dsp:nvSpPr>
      <dsp:spPr>
        <a:xfrm>
          <a:off x="117197" y="2836965"/>
          <a:ext cx="2841850" cy="1101785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Фундаментальный модуль</a:t>
          </a:r>
          <a:endParaRPr lang="ru-RU" sz="1600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>
        <a:off x="170982" y="2890750"/>
        <a:ext cx="2734280" cy="994215"/>
      </dsp:txXfrm>
    </dsp:sp>
    <dsp:sp modelId="{24D1706D-DA91-40E0-8A34-2E8E1D726DDD}">
      <dsp:nvSpPr>
        <dsp:cNvPr id="0" name=""/>
        <dsp:cNvSpPr/>
      </dsp:nvSpPr>
      <dsp:spPr>
        <a:xfrm rot="5400000">
          <a:off x="5655661" y="1366090"/>
          <a:ext cx="1198982" cy="6562822"/>
        </a:xfrm>
        <a:prstGeom prst="round2Same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99000">
              <a:srgbClr val="00B050"/>
            </a:gs>
            <a:gs pos="83000">
              <a:srgbClr val="92D050"/>
            </a:gs>
            <a:gs pos="100000">
              <a:srgbClr val="00B050"/>
            </a:gs>
          </a:gsLst>
          <a:lin ang="5400000" scaled="1"/>
        </a:gra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Документационное обеспечение управления</a:t>
          </a:r>
          <a:endParaRPr lang="ru-RU" sz="1600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Математическая логика</a:t>
          </a:r>
          <a:endParaRPr lang="ru-RU" sz="1600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Атомная энергетика. Введение</a:t>
          </a:r>
          <a:endParaRPr lang="ru-RU" sz="1600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…</a:t>
          </a:r>
          <a:endParaRPr lang="ru-RU" sz="1600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 rot="-5400000">
        <a:off x="2973742" y="4106539"/>
        <a:ext cx="6504293" cy="1081924"/>
      </dsp:txXfrm>
    </dsp:sp>
    <dsp:sp modelId="{62F53CA0-7746-4F87-BF65-B6A6AA3ED601}">
      <dsp:nvSpPr>
        <dsp:cNvPr id="0" name=""/>
        <dsp:cNvSpPr/>
      </dsp:nvSpPr>
      <dsp:spPr>
        <a:xfrm>
          <a:off x="176645" y="4071500"/>
          <a:ext cx="2797077" cy="1152811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Профессиональные модули</a:t>
          </a:r>
          <a:endParaRPr lang="ru-RU" sz="1600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>
        <a:off x="232921" y="4127776"/>
        <a:ext cx="2684525" cy="10402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FAB3D-1548-48EB-844A-94C8ED9015D9}">
      <dsp:nvSpPr>
        <dsp:cNvPr id="0" name=""/>
        <dsp:cNvSpPr/>
      </dsp:nvSpPr>
      <dsp:spPr>
        <a:xfrm rot="5400000">
          <a:off x="-140233" y="237865"/>
          <a:ext cx="934890" cy="654423"/>
        </a:xfrm>
        <a:prstGeom prst="chevron">
          <a:avLst/>
        </a:prstGeom>
        <a:solidFill>
          <a:srgbClr val="33CC3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1</a:t>
          </a:r>
          <a:endParaRPr lang="ru-RU" sz="1600" b="1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 rot="-5400000">
        <a:off x="1" y="424844"/>
        <a:ext cx="654423" cy="280467"/>
      </dsp:txXfrm>
    </dsp:sp>
    <dsp:sp modelId="{72305F86-46CA-46E0-BA56-D6E14C5278FF}">
      <dsp:nvSpPr>
        <dsp:cNvPr id="0" name=""/>
        <dsp:cNvSpPr/>
      </dsp:nvSpPr>
      <dsp:spPr>
        <a:xfrm rot="5400000">
          <a:off x="5032278" y="-4377855"/>
          <a:ext cx="895153" cy="96508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u="none" strike="noStrike" kern="1200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Положение об организации и использовании электронного обучения и дистанционных образовательных технологий при реализации образовательных программ высшего образования (Приказ </a:t>
          </a:r>
          <a:r>
            <a:rPr lang="ru-RU" sz="1600" kern="1200" dirty="0" err="1" smtClean="0">
              <a:solidFill>
                <a:schemeClr val="dk1"/>
              </a:solidFill>
              <a:effectLst/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СПбПУ</a:t>
          </a:r>
          <a:r>
            <a:rPr lang="ru-RU" sz="1600" kern="1200" dirty="0" smtClean="0">
              <a:solidFill>
                <a:schemeClr val="dk1"/>
              </a:solidFill>
              <a:effectLst/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 </a:t>
          </a:r>
          <a:r>
            <a:rPr lang="ru-RU" sz="1600" b="0" i="0" u="none" strike="noStrike" kern="1200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№ 734 от 09.04.2018)</a:t>
          </a:r>
          <a:endParaRPr lang="ru-RU" sz="1600" b="0" i="0" u="none" strike="noStrike" kern="1200" baseline="0" dirty="0">
            <a:solidFill>
              <a:srgbClr val="000000"/>
            </a:solidFill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 rot="-5400000">
        <a:off x="654423" y="43698"/>
        <a:ext cx="9607166" cy="807757"/>
      </dsp:txXfrm>
    </dsp:sp>
    <dsp:sp modelId="{EAA7249D-EA1B-4145-BB71-E5C6B175625E}">
      <dsp:nvSpPr>
        <dsp:cNvPr id="0" name=""/>
        <dsp:cNvSpPr/>
      </dsp:nvSpPr>
      <dsp:spPr>
        <a:xfrm rot="5400000">
          <a:off x="-140233" y="1273706"/>
          <a:ext cx="934890" cy="654423"/>
        </a:xfrm>
        <a:prstGeom prst="chevron">
          <a:avLst/>
        </a:prstGeom>
        <a:solidFill>
          <a:srgbClr val="33CC3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38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2</a:t>
          </a:r>
          <a:endParaRPr lang="ru-RU" sz="1600" b="1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 rot="-5400000">
        <a:off x="1" y="1460685"/>
        <a:ext cx="654423" cy="280467"/>
      </dsp:txXfrm>
    </dsp:sp>
    <dsp:sp modelId="{FFAD6C56-00EC-4667-AE40-6739F31F1ACF}">
      <dsp:nvSpPr>
        <dsp:cNvPr id="0" name=""/>
        <dsp:cNvSpPr/>
      </dsp:nvSpPr>
      <dsp:spPr>
        <a:xfrm rot="5400000">
          <a:off x="5035724" y="-3388119"/>
          <a:ext cx="888262" cy="96508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38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u="none" strike="noStrike" kern="1200" baseline="0" dirty="0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Пункты 1,3,6,7  норм </a:t>
          </a:r>
          <a:r>
            <a:rPr lang="ru-RU" sz="1600" b="0" i="0" u="none" strike="noStrike" kern="1200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времени для расчета объема педагогической нагрузки профессорско-преподавательского состава (Приказ № 1186 от 30.05.2018)</a:t>
          </a:r>
          <a:endParaRPr lang="ru-RU" sz="1600" b="0" i="0" u="none" strike="noStrike" kern="1200" baseline="0" dirty="0">
            <a:solidFill>
              <a:srgbClr val="FF0000"/>
            </a:solidFill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 rot="-5400000">
        <a:off x="654424" y="1036542"/>
        <a:ext cx="9607503" cy="801540"/>
      </dsp:txXfrm>
    </dsp:sp>
    <dsp:sp modelId="{D87CF069-01FF-4FE7-A36C-DCA3182F80D7}">
      <dsp:nvSpPr>
        <dsp:cNvPr id="0" name=""/>
        <dsp:cNvSpPr/>
      </dsp:nvSpPr>
      <dsp:spPr>
        <a:xfrm rot="5400000">
          <a:off x="-140233" y="2119099"/>
          <a:ext cx="934890" cy="654423"/>
        </a:xfrm>
        <a:prstGeom prst="chevron">
          <a:avLst/>
        </a:prstGeom>
        <a:solidFill>
          <a:srgbClr val="33CC3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76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3</a:t>
          </a:r>
          <a:endParaRPr lang="ru-RU" sz="1600" b="1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 rot="-5400000">
        <a:off x="1" y="2306078"/>
        <a:ext cx="654423" cy="280467"/>
      </dsp:txXfrm>
    </dsp:sp>
    <dsp:sp modelId="{EC84D5DE-7661-4DA3-854C-3B4C692117BC}">
      <dsp:nvSpPr>
        <dsp:cNvPr id="0" name=""/>
        <dsp:cNvSpPr/>
      </dsp:nvSpPr>
      <dsp:spPr>
        <a:xfrm rot="5400000">
          <a:off x="5176016" y="-2542727"/>
          <a:ext cx="607678" cy="96508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76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u="none" strike="noStrike" kern="1200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Распоряжение </a:t>
          </a:r>
          <a:r>
            <a:rPr lang="ru-RU" sz="1600" kern="1200" dirty="0" err="1" smtClean="0">
              <a:solidFill>
                <a:schemeClr val="dk1"/>
              </a:solidFill>
              <a:effectLst/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СПбПУ</a:t>
          </a:r>
          <a:r>
            <a:rPr lang="ru-RU" sz="1600" kern="1200" dirty="0" smtClean="0">
              <a:solidFill>
                <a:schemeClr val="dk1"/>
              </a:solidFill>
              <a:effectLst/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 </a:t>
          </a:r>
          <a:r>
            <a:rPr lang="ru-RU" sz="1600" b="0" i="0" u="none" strike="noStrike" kern="1200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от 22.07.2016 № 97 «Об использовании электронных образовательных ресурсов информационно-образовательной среды </a:t>
          </a:r>
          <a:r>
            <a:rPr lang="ru-RU" sz="1600" b="0" i="0" u="none" strike="noStrike" kern="1200" baseline="0" dirty="0" err="1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СПбПУ</a:t>
          </a:r>
          <a:r>
            <a:rPr lang="ru-RU" sz="1600" b="0" i="0" u="none" strike="noStrike" kern="1200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,»</a:t>
          </a:r>
          <a:endParaRPr lang="ru-RU" sz="1600" b="0" i="0" u="none" strike="noStrike" kern="1200" baseline="0" dirty="0">
            <a:solidFill>
              <a:srgbClr val="000000"/>
            </a:solidFill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 rot="-5400000">
        <a:off x="654423" y="2008530"/>
        <a:ext cx="9621200" cy="548350"/>
      </dsp:txXfrm>
    </dsp:sp>
    <dsp:sp modelId="{249E4FDA-34F9-4589-A8D5-0491A3804904}">
      <dsp:nvSpPr>
        <dsp:cNvPr id="0" name=""/>
        <dsp:cNvSpPr/>
      </dsp:nvSpPr>
      <dsp:spPr>
        <a:xfrm rot="5400000">
          <a:off x="-140233" y="2964491"/>
          <a:ext cx="934890" cy="654423"/>
        </a:xfrm>
        <a:prstGeom prst="chevron">
          <a:avLst/>
        </a:prstGeom>
        <a:solidFill>
          <a:srgbClr val="33CC3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14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4</a:t>
          </a:r>
          <a:endParaRPr lang="ru-RU" sz="1600" b="1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 rot="-5400000">
        <a:off x="1" y="3151470"/>
        <a:ext cx="654423" cy="280467"/>
      </dsp:txXfrm>
    </dsp:sp>
    <dsp:sp modelId="{235FA1FA-B3CF-4C0B-B49A-2E6CAC711B17}">
      <dsp:nvSpPr>
        <dsp:cNvPr id="0" name=""/>
        <dsp:cNvSpPr/>
      </dsp:nvSpPr>
      <dsp:spPr>
        <a:xfrm rot="5400000">
          <a:off x="5176016" y="-1697334"/>
          <a:ext cx="607678" cy="96508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14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u="none" strike="noStrike" kern="1200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Распоряжение </a:t>
          </a:r>
          <a:r>
            <a:rPr lang="ru-RU" sz="1600" kern="1200" dirty="0" err="1" smtClean="0">
              <a:solidFill>
                <a:schemeClr val="dk1"/>
              </a:solidFill>
              <a:effectLst/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СПбПУ</a:t>
          </a:r>
          <a:r>
            <a:rPr lang="ru-RU" sz="1600" kern="1200" dirty="0" smtClean="0">
              <a:solidFill>
                <a:schemeClr val="dk1"/>
              </a:solidFill>
              <a:effectLst/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 </a:t>
          </a:r>
          <a:r>
            <a:rPr lang="ru-RU" sz="1600" b="0" i="0" u="none" strike="noStrike" kern="1200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от 28.06.2016 № 84 «Об использовании электронных ресурсов в образовательном процессе»</a:t>
          </a:r>
          <a:endParaRPr lang="ru-RU" sz="1600" b="0" i="0" u="none" strike="noStrike" kern="1200" baseline="0" dirty="0">
            <a:solidFill>
              <a:srgbClr val="000000"/>
            </a:solidFill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 rot="-5400000">
        <a:off x="654423" y="2853923"/>
        <a:ext cx="9621200" cy="548350"/>
      </dsp:txXfrm>
    </dsp:sp>
    <dsp:sp modelId="{617B6998-4F57-460E-A873-953F12B0CF5C}">
      <dsp:nvSpPr>
        <dsp:cNvPr id="0" name=""/>
        <dsp:cNvSpPr/>
      </dsp:nvSpPr>
      <dsp:spPr>
        <a:xfrm rot="5400000">
          <a:off x="-140233" y="3951598"/>
          <a:ext cx="934890" cy="654423"/>
        </a:xfrm>
        <a:prstGeom prst="chevron">
          <a:avLst/>
        </a:prstGeom>
        <a:solidFill>
          <a:srgbClr val="33CC3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52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5</a:t>
          </a:r>
          <a:endParaRPr lang="ru-RU" sz="1600" b="1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 rot="-5400000">
        <a:off x="1" y="4138577"/>
        <a:ext cx="654423" cy="280467"/>
      </dsp:txXfrm>
    </dsp:sp>
    <dsp:sp modelId="{2E6A05EB-DC75-430C-B855-AF811E70548B}">
      <dsp:nvSpPr>
        <dsp:cNvPr id="0" name=""/>
        <dsp:cNvSpPr/>
      </dsp:nvSpPr>
      <dsp:spPr>
        <a:xfrm rot="5400000">
          <a:off x="5034302" y="-710228"/>
          <a:ext cx="891106" cy="96508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52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u="none" strike="noStrike" kern="1200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Перечень онлайн-курсов </a:t>
          </a:r>
          <a:r>
            <a:rPr lang="ru-RU" sz="1600" b="0" i="0" u="none" strike="noStrike" kern="1200" baseline="0" dirty="0" err="1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СПбПУ</a:t>
          </a:r>
          <a:r>
            <a:rPr lang="ru-RU" sz="1600" b="0" i="0" u="none" strike="noStrike" kern="1200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 на </a:t>
          </a:r>
          <a:r>
            <a:rPr lang="ru-RU" sz="1600" b="0" i="0" u="none" strike="noStrike" kern="1200" baseline="0" dirty="0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2017-2018 </a:t>
          </a:r>
          <a:r>
            <a:rPr lang="ru-RU" sz="1600" b="0" i="0" u="none" strike="noStrike" kern="1200" baseline="0" dirty="0" err="1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уч.г</a:t>
          </a:r>
          <a:r>
            <a:rPr lang="ru-RU" sz="1600" b="0" i="0" u="none" strike="noStrike" kern="1200" baseline="0" dirty="0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. (утверждённый </a:t>
          </a:r>
          <a:r>
            <a:rPr lang="ru-RU" sz="1600" b="0" i="0" u="none" strike="noStrike" kern="1200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УМС </a:t>
          </a:r>
          <a:r>
            <a:rPr lang="ru-RU" sz="1600" b="0" i="0" u="none" strike="noStrike" kern="1200" baseline="0" dirty="0" err="1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СПбПУ</a:t>
          </a:r>
          <a:r>
            <a:rPr lang="ru-RU" sz="1600" b="0" i="0" u="none" strike="noStrike" kern="1200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 от </a:t>
          </a:r>
          <a:r>
            <a:rPr lang="en-US" sz="1600" b="0" i="0" u="none" strike="noStrike" kern="1200" baseline="0" dirty="0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21</a:t>
          </a:r>
          <a:r>
            <a:rPr lang="ru-RU" sz="1600" b="0" i="0" u="none" strike="noStrike" kern="1200" baseline="0" dirty="0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.0</a:t>
          </a:r>
          <a:r>
            <a:rPr lang="en-US" sz="1600" b="0" i="0" u="none" strike="noStrike" kern="1200" baseline="0" dirty="0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6</a:t>
          </a:r>
          <a:r>
            <a:rPr lang="ru-RU" sz="1600" b="0" i="0" u="none" strike="noStrike" kern="1200" baseline="0" dirty="0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.201</a:t>
          </a:r>
          <a:r>
            <a:rPr lang="en-US" sz="1600" b="0" i="0" u="none" strike="noStrike" kern="1200" baseline="0" dirty="0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7</a:t>
          </a:r>
          <a:r>
            <a:rPr lang="ru-RU" sz="1600" b="0" i="0" u="none" strike="noStrike" kern="1200" baseline="0" dirty="0" smtClean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 </a:t>
          </a:r>
          <a:r>
            <a:rPr lang="ru-RU" sz="1600" b="0" i="0" u="none" strike="noStrike" kern="1200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г. (протокол № </a:t>
          </a:r>
          <a:r>
            <a:rPr lang="en-US" sz="1600" b="0" i="0" u="none" strike="noStrike" kern="1200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9</a:t>
          </a:r>
          <a:r>
            <a:rPr lang="ru-RU" sz="1600" b="0" i="0" u="none" strike="noStrike" kern="1200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), 2018-19 уч. г., утвержденный УМС </a:t>
          </a:r>
          <a:r>
            <a:rPr lang="ru-RU" sz="1600" b="0" i="0" u="none" strike="noStrike" kern="1200" baseline="0" dirty="0" err="1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СПбПУ</a:t>
          </a:r>
          <a:r>
            <a:rPr lang="ru-RU" sz="1600" b="0" i="0" u="none" strike="noStrike" kern="1200" baseline="0" dirty="0" smtClean="0">
              <a:solidFill>
                <a:srgbClr val="000000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 от 18.04.2018 г. (протокол № 7)</a:t>
          </a:r>
          <a:endParaRPr lang="ru-RU" sz="1600" b="0" i="0" u="none" strike="noStrike" kern="1200" baseline="0" dirty="0">
            <a:solidFill>
              <a:srgbClr val="000000"/>
            </a:solidFill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 rot="-5400000">
        <a:off x="654423" y="3713151"/>
        <a:ext cx="9607364" cy="804106"/>
      </dsp:txXfrm>
    </dsp:sp>
    <dsp:sp modelId="{B24FFABF-AF40-4917-9F7E-91B46970A5E3}">
      <dsp:nvSpPr>
        <dsp:cNvPr id="0" name=""/>
        <dsp:cNvSpPr/>
      </dsp:nvSpPr>
      <dsp:spPr>
        <a:xfrm rot="5400000">
          <a:off x="-140233" y="4796990"/>
          <a:ext cx="934890" cy="654423"/>
        </a:xfrm>
        <a:prstGeom prst="chevron">
          <a:avLst/>
        </a:prstGeom>
        <a:solidFill>
          <a:srgbClr val="33CC3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90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6</a:t>
          </a:r>
          <a:endParaRPr lang="ru-RU" sz="1600" b="1" kern="1200" dirty="0"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 rot="-5400000">
        <a:off x="1" y="4983969"/>
        <a:ext cx="654423" cy="280467"/>
      </dsp:txXfrm>
    </dsp:sp>
    <dsp:sp modelId="{FAC2CD56-E61D-4C7B-A9D3-8D1A100F2EBC}">
      <dsp:nvSpPr>
        <dsp:cNvPr id="0" name=""/>
        <dsp:cNvSpPr/>
      </dsp:nvSpPr>
      <dsp:spPr>
        <a:xfrm rot="5400000">
          <a:off x="5176016" y="135164"/>
          <a:ext cx="607678" cy="96508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90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dk1"/>
              </a:solidFill>
              <a:effectLst/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Регламент функционирования личного кабинета обучающегося (Приказ </a:t>
          </a:r>
          <a:r>
            <a:rPr lang="ru-RU" sz="1600" kern="1200" dirty="0" err="1" smtClean="0">
              <a:solidFill>
                <a:schemeClr val="dk1"/>
              </a:solidFill>
              <a:effectLst/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СПбПУ</a:t>
          </a:r>
          <a:r>
            <a:rPr lang="ru-RU" sz="1600" kern="1200" dirty="0" smtClean="0">
              <a:solidFill>
                <a:schemeClr val="dk1"/>
              </a:solidFill>
              <a:effectLst/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rPr>
            <a:t> от  20.03.2018 № 514) </a:t>
          </a:r>
          <a:endParaRPr lang="ru-RU" sz="1600" kern="1200" dirty="0">
            <a:solidFill>
              <a:schemeClr val="dk1"/>
            </a:solidFill>
            <a:effectLst/>
            <a:latin typeface="Arial" panose="020B0604020202020204" pitchFamily="34" charset="0"/>
            <a:ea typeface="PT Sans" panose="020B0503020203020204" pitchFamily="34" charset="-52"/>
            <a:cs typeface="Arial" panose="020B0604020202020204" pitchFamily="34" charset="0"/>
          </a:endParaRPr>
        </a:p>
      </dsp:txBody>
      <dsp:txXfrm rot="-5400000">
        <a:off x="654423" y="4686421"/>
        <a:ext cx="9621200" cy="548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A2974-E0DC-4B1F-ADC0-F231E33F6919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F9D26-D9F5-4EF4-A9B8-899881590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517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308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Shape 3082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26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012A3-F564-441F-9E86-344B6117F63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843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8"/>
            <a:ext cx="12213338" cy="6846041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352DB-85CC-4F98-BEDE-02102088CCB9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5F245-C96F-4767-A4A1-6718834C418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63270" y="2997490"/>
            <a:ext cx="9144000" cy="1042476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46191" y="5952869"/>
            <a:ext cx="4817806" cy="648929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759" y="434286"/>
            <a:ext cx="4127549" cy="936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4167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3771" y="107518"/>
            <a:ext cx="8030029" cy="928914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20800"/>
            <a:ext cx="10515600" cy="485616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352DB-85CC-4F98-BEDE-02102088CCB9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5F245-C96F-4767-A4A1-6718834C4187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0" y="6176963"/>
            <a:ext cx="12453257" cy="655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0516" y="185738"/>
            <a:ext cx="2589770" cy="38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25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352DB-85CC-4F98-BEDE-02102088CCB9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5F245-C96F-4767-A4A1-6718834C4187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0516" y="185738"/>
            <a:ext cx="2589770" cy="38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4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352DB-85CC-4F98-BEDE-02102088CCB9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5F245-C96F-4767-A4A1-6718834C4187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0516" y="185738"/>
            <a:ext cx="2589770" cy="38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24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 txBox="1">
            <a:spLocks noGrp="1"/>
          </p:cNvSpPr>
          <p:nvPr>
            <p:ph type="sldNum" sz="quarter" idx="10"/>
          </p:nvPr>
        </p:nvSpPr>
        <p:spPr>
          <a:xfrm>
            <a:off x="5873750" y="6540500"/>
            <a:ext cx="21907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E80C4-A26D-40E4-83AA-CBB36FD9AD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595651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пасибо_за_внимание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759" y="434286"/>
            <a:ext cx="4127549" cy="936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1567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352DB-85CC-4F98-BEDE-02102088CCB9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5F245-C96F-4767-A4A1-6718834C4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50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hyperlink" Target="&#1054;&#1073;&#1097;&#1080;&#1081;+&#1088;&#1086;&#1083;&#1080;&#1082;+&#1086;&#1085;-&#1083;&#1072;&#1081;&#1085;+&#1082;&#1091;&#1088;&#1089;&#1086;&#1074;.mp4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1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6.jpe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ooc.spbstu.ru/" TargetMode="Externa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hyperlink" Target="https://mooc.spbstu.ru/enrol/index.php?id=33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rccedu.spbstu.ru/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hyperlink" Target="http://open.spbstu.r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&#1056;&#1077;&#1082;&#1083;&#1072;&#1084;&#1072;_&#1056;&#1077;&#1075;&#1094;&#1077;&#1085;&#1090;&#1088;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hyperlink" Target="https://medium.freecodecamp.org/a-massive-list-of-free-online-course-providers-from-around-the-world-925766226f46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hyperlink" Target="http://kremlin.ru/acts/assignments/orders/59758/prin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edu.ru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hyperlink" Target="http://www.lektorium.tv/" TargetMode="External"/><Relationship Id="rId5" Type="http://schemas.openxmlformats.org/officeDocument/2006/relationships/hyperlink" Target="https://online.edu.ru/ru" TargetMode="External"/><Relationship Id="rId4" Type="http://schemas.openxmlformats.org/officeDocument/2006/relationships/hyperlink" Target="https://coursera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edu.ru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online.edu.ru/r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.edu.ru/ru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2089" y="3308652"/>
            <a:ext cx="10068584" cy="104247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Онлайн–курс </a:t>
            </a:r>
            <a:br>
              <a:rPr lang="ru-RU" b="1" dirty="0" smtClean="0"/>
            </a:br>
            <a:r>
              <a:rPr lang="ru-RU" b="1" dirty="0" smtClean="0"/>
              <a:t>в </a:t>
            </a:r>
            <a:r>
              <a:rPr lang="ru-RU" b="1" dirty="0"/>
              <a:t>учебном процессе</a:t>
            </a:r>
            <a:endParaRPr lang="ru-RU" sz="5400" b="1" cap="all" dirty="0">
              <a:solidFill>
                <a:srgbClr val="33CC33"/>
              </a:solidFill>
              <a:latin typeface="PT San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9774" y="5779879"/>
            <a:ext cx="4817806" cy="768096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Калмыкова Светлана Владимировна</a:t>
            </a: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15.03.2019</a:t>
            </a: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Открытого Образования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600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5888" y="-6174"/>
            <a:ext cx="5926852" cy="92891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Наши МООС на НПОО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6172" t="25271" r="27281" b="5816"/>
          <a:stretch/>
        </p:blipFill>
        <p:spPr>
          <a:xfrm>
            <a:off x="137629" y="750404"/>
            <a:ext cx="6516226" cy="542655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24586" t="19384" r="26563" b="8210"/>
          <a:stretch/>
        </p:blipFill>
        <p:spPr bwMode="auto">
          <a:xfrm>
            <a:off x="6419273" y="683492"/>
            <a:ext cx="5635098" cy="52682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341864" y="171224"/>
            <a:ext cx="153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PT Sans" panose="020B0503020203020204" pitchFamily="34" charset="-52"/>
                <a:ea typeface="PT Sans" panose="020B0503020203020204" pitchFamily="34" charset="-52"/>
                <a:hlinkClick r:id="rId5" action="ppaction://hlinkfile"/>
              </a:rPr>
              <a:t>Видеоролики</a:t>
            </a:r>
            <a:endParaRPr lang="ru-RU"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36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3"/>
          <p:cNvSpPr>
            <a:spLocks noGrp="1"/>
          </p:cNvSpPr>
          <p:nvPr>
            <p:ph type="title"/>
          </p:nvPr>
        </p:nvSpPr>
        <p:spPr>
          <a:xfrm>
            <a:off x="3209366" y="28026"/>
            <a:ext cx="7868768" cy="69215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Онлайн-курсы в образовательных программах  студентов </a:t>
            </a:r>
            <a:r>
              <a:rPr lang="ru-RU" alt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СПбПУ</a:t>
            </a:r>
            <a:r>
              <a:rPr lang="ru-RU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60135" y="1806273"/>
            <a:ext cx="2980944" cy="405912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Модуль мобильности</a:t>
            </a:r>
          </a:p>
        </p:txBody>
      </p:sp>
      <p:sp>
        <p:nvSpPr>
          <p:cNvPr id="9222" name="Объект 7"/>
          <p:cNvSpPr>
            <a:spLocks noGrp="1"/>
          </p:cNvSpPr>
          <p:nvPr>
            <p:ph sz="quarter" idx="4"/>
          </p:nvPr>
        </p:nvSpPr>
        <p:spPr>
          <a:xfrm>
            <a:off x="394184" y="3439352"/>
            <a:ext cx="5630364" cy="2994419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онлайн-курса</a:t>
            </a:r>
          </a:p>
          <a:p>
            <a:pPr marL="0" indent="0" algn="ctr">
              <a:buNone/>
              <a:defRPr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почти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30000 студентов</a:t>
            </a: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87%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курсов разработано в </a:t>
            </a:r>
            <a:r>
              <a:rPr lang="ru-RU" alt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СПбПУ</a:t>
            </a:r>
            <a:endParaRPr lang="ru-RU" alt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8743867"/>
              </p:ext>
            </p:extLst>
          </p:nvPr>
        </p:nvGraphicFramePr>
        <p:xfrm>
          <a:off x="6763067" y="3042871"/>
          <a:ext cx="5428933" cy="339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200" name="Прямоугольник 1"/>
          <p:cNvSpPr>
            <a:spLocks noChangeArrowheads="1"/>
          </p:cNvSpPr>
          <p:nvPr/>
        </p:nvSpPr>
        <p:spPr bwMode="auto">
          <a:xfrm>
            <a:off x="6891338" y="2371725"/>
            <a:ext cx="50466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339933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339933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339933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33993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33993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993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993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993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993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Платформы, на которых расположены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изученные онлайн-курсы</a:t>
            </a:r>
          </a:p>
        </p:txBody>
      </p:sp>
      <p:sp>
        <p:nvSpPr>
          <p:cNvPr id="8201" name="Прямоугольник 8"/>
          <p:cNvSpPr>
            <a:spLocks noChangeArrowheads="1"/>
          </p:cNvSpPr>
          <p:nvPr/>
        </p:nvSpPr>
        <p:spPr bwMode="auto">
          <a:xfrm>
            <a:off x="7401083" y="833074"/>
            <a:ext cx="41529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339933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339933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339933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33993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33993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993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993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993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33993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2018/2019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учебный год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Уровень образования: </a:t>
            </a:r>
            <a:r>
              <a:rPr lang="ru-RU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бакалавриат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специалитет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магистратура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Формы обучения: О, О-З, З</a:t>
            </a:r>
          </a:p>
        </p:txBody>
      </p:sp>
      <p:sp>
        <p:nvSpPr>
          <p:cNvPr id="12" name="Выгнутая влево стрелка 11"/>
          <p:cNvSpPr/>
          <p:nvPr/>
        </p:nvSpPr>
        <p:spPr>
          <a:xfrm>
            <a:off x="1117763" y="3659844"/>
            <a:ext cx="546100" cy="1056418"/>
          </a:xfrm>
          <a:prstGeom prst="curvedRightArrow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лево стрелка 12"/>
          <p:cNvSpPr/>
          <p:nvPr/>
        </p:nvSpPr>
        <p:spPr>
          <a:xfrm flipH="1">
            <a:off x="5330946" y="4188053"/>
            <a:ext cx="494362" cy="1100535"/>
          </a:xfrm>
          <a:prstGeom prst="curvedRightArrow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6C3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143750" y="2095500"/>
            <a:ext cx="4560888" cy="0"/>
          </a:xfrm>
          <a:prstGeom prst="line">
            <a:avLst/>
          </a:prstGeom>
          <a:ln w="57150">
            <a:solidFill>
              <a:srgbClr val="006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7296150" y="2243138"/>
            <a:ext cx="4176713" cy="4762"/>
          </a:xfrm>
          <a:prstGeom prst="line">
            <a:avLst/>
          </a:prstGeom>
          <a:ln w="57150">
            <a:solidFill>
              <a:srgbClr val="006C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6"/>
          <p:cNvSpPr txBox="1">
            <a:spLocks/>
          </p:cNvSpPr>
          <p:nvPr/>
        </p:nvSpPr>
        <p:spPr>
          <a:xfrm>
            <a:off x="1868019" y="861842"/>
            <a:ext cx="2763531" cy="5191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cap="all" dirty="0" smtClean="0">
                <a:latin typeface="PT Sans" panose="020B0503020203020204"/>
                <a:cs typeface="Times New Roman" panose="02020603050405020304" pitchFamily="18" charset="0"/>
              </a:rPr>
              <a:t>Онлайн-курсы</a:t>
            </a:r>
            <a:endParaRPr lang="ru-RU" altLang="ru-RU" cap="all" dirty="0">
              <a:latin typeface="PT Sans" panose="020B0503020203020204"/>
              <a:cs typeface="Times New Roman" panose="02020603050405020304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1512607" y="1482448"/>
            <a:ext cx="349411" cy="323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4775114" y="1492911"/>
            <a:ext cx="349411" cy="3028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екст 6"/>
          <p:cNvSpPr txBox="1">
            <a:spLocks/>
          </p:cNvSpPr>
          <p:nvPr/>
        </p:nvSpPr>
        <p:spPr>
          <a:xfrm>
            <a:off x="1722476" y="2400394"/>
            <a:ext cx="3322850" cy="5191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sz="2000" cap="all" dirty="0" smtClean="0">
                <a:solidFill>
                  <a:srgbClr val="FF0000"/>
                </a:solidFill>
                <a:latin typeface="PT Sans" panose="020B0503020203020204"/>
                <a:cs typeface="Times New Roman" panose="02020603050405020304" pitchFamily="18" charset="0"/>
              </a:rPr>
              <a:t>Во всех учебных планах</a:t>
            </a:r>
            <a:endParaRPr lang="ru-RU" altLang="ru-RU" sz="2000" cap="all" dirty="0">
              <a:solidFill>
                <a:srgbClr val="FF0000"/>
              </a:solidFill>
              <a:latin typeface="PT Sans" panose="020B0503020203020204"/>
              <a:cs typeface="Times New Roman" panose="02020603050405020304" pitchFamily="18" charset="0"/>
            </a:endParaRPr>
          </a:p>
        </p:txBody>
      </p:sp>
      <p:sp>
        <p:nvSpPr>
          <p:cNvPr id="19" name="Текст 4"/>
          <p:cNvSpPr txBox="1">
            <a:spLocks/>
          </p:cNvSpPr>
          <p:nvPr/>
        </p:nvSpPr>
        <p:spPr>
          <a:xfrm>
            <a:off x="3709095" y="1788112"/>
            <a:ext cx="2607321" cy="3621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 cap="all" dirty="0">
                <a:latin typeface="Arial" panose="020B0604020202020204" pitchFamily="34" charset="0"/>
                <a:cs typeface="Arial" panose="020B0604020202020204" pitchFamily="34" charset="0"/>
              </a:rPr>
              <a:t>blended-learning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714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Ð¡Ð°Ð½ÐºÑ-ÐÐµÑÐµÑÐ±ÑÑÐ³ÑÐºÐ¸Ð¹ Ð¿Ð¾Ð»Ð¸ÑÐµÑÐ½Ð¸ÑÐµÑÐºÐ¸Ð¹ ÑÐ½Ð¸Ð²ÐµÑÑÐ¸ÑÐµÑ ÐÐµÑÑÐ° ÐÐµÐ»Ð¸ÐºÐ¾Ð³Ð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03" y="310932"/>
            <a:ext cx="1893094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784997" y="220444"/>
            <a:ext cx="0" cy="609600"/>
          </a:xfrm>
          <a:prstGeom prst="line">
            <a:avLst/>
          </a:prstGeom>
          <a:ln w="5715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6" name="Прямоугольник 1"/>
          <p:cNvSpPr>
            <a:spLocks noChangeArrowheads="1"/>
          </p:cNvSpPr>
          <p:nvPr/>
        </p:nvSpPr>
        <p:spPr bwMode="auto">
          <a:xfrm>
            <a:off x="3993698" y="171301"/>
            <a:ext cx="72487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ru-RU" altLang="ru-RU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онлайн-курсов</a:t>
            </a:r>
          </a:p>
        </p:txBody>
      </p:sp>
      <p:sp>
        <p:nvSpPr>
          <p:cNvPr id="18437" name="Прямоугольник 1"/>
          <p:cNvSpPr>
            <a:spLocks noChangeArrowheads="1"/>
          </p:cNvSpPr>
          <p:nvPr/>
        </p:nvSpPr>
        <p:spPr bwMode="auto">
          <a:xfrm>
            <a:off x="7429501" y="5654280"/>
            <a:ext cx="308770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en-US" alt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http://oen.spbstu.ru/lokalnye-akty</a:t>
            </a:r>
            <a:r>
              <a:rPr lang="ru-RU" alt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altLang="ru-RU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95263097"/>
              </p:ext>
            </p:extLst>
          </p:nvPr>
        </p:nvGraphicFramePr>
        <p:xfrm>
          <a:off x="1683202" y="977900"/>
          <a:ext cx="9746797" cy="543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354919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Открытые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ресурсы </a:t>
            </a:r>
            <a:r>
              <a:rPr 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СПбПУ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036432"/>
            <a:ext cx="10515600" cy="4856163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mooc.spbstu.ru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4"/>
          <a:srcRect l="3593" t="6842" r="8028" b="5130"/>
          <a:stretch/>
        </p:blipFill>
        <p:spPr bwMode="auto">
          <a:xfrm>
            <a:off x="381000" y="1675083"/>
            <a:ext cx="6550914" cy="3578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5"/>
          <a:srcRect l="15906" t="14595" r="60492" b="6727"/>
          <a:stretch/>
        </p:blipFill>
        <p:spPr bwMode="auto">
          <a:xfrm>
            <a:off x="9963912" y="107518"/>
            <a:ext cx="1865376" cy="2628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6"/>
          <a:srcRect t="7069" r="33041" b="7411"/>
          <a:stretch/>
        </p:blipFill>
        <p:spPr bwMode="auto">
          <a:xfrm>
            <a:off x="7572756" y="2885756"/>
            <a:ext cx="3977640" cy="2857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0312" y="5660136"/>
            <a:ext cx="3568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видны в «Едином окне»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LMS - Moodle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7"/>
          <a:srcRect l="10005" t="14596" r="67334" b="75116"/>
          <a:stretch/>
        </p:blipFill>
        <p:spPr bwMode="auto">
          <a:xfrm>
            <a:off x="7338785" y="889772"/>
            <a:ext cx="2574798" cy="594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9107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3868" y="78080"/>
            <a:ext cx="8030029" cy="65827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PT Sans" panose="020B0503020203020204"/>
              </a:rPr>
              <a:t>Курс «Олимпиадная физика»</a:t>
            </a:r>
            <a:endParaRPr lang="ru-RU" dirty="0">
              <a:latin typeface="PT Sans" panose="020B0503020203020204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24369" t="42874" r="49658" b="26784"/>
          <a:stretch/>
        </p:blipFill>
        <p:spPr bwMode="auto">
          <a:xfrm>
            <a:off x="155000" y="715344"/>
            <a:ext cx="3401000" cy="2013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26721" y="6375463"/>
            <a:ext cx="4765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mooc.spbstu.ru/enrol/index.php?id=333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47309" y="116828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PT Sans" panose="020B0503020203020204"/>
                <a:ea typeface="Calibri" panose="020F0502020204030204" pitchFamily="34" charset="0"/>
              </a:rPr>
              <a:t>Команда </a:t>
            </a:r>
            <a:r>
              <a:rPr lang="ru-RU" dirty="0" err="1">
                <a:latin typeface="PT Sans" panose="020B0503020203020204"/>
                <a:ea typeface="Calibri" panose="020F0502020204030204" pitchFamily="34" charset="0"/>
              </a:rPr>
              <a:t>Политеха</a:t>
            </a:r>
            <a:r>
              <a:rPr lang="ru-RU" dirty="0">
                <a:latin typeface="PT Sans" panose="020B0503020203020204"/>
                <a:ea typeface="Calibri" panose="020F0502020204030204" pitchFamily="34" charset="0"/>
              </a:rPr>
              <a:t> совместно с </a:t>
            </a:r>
            <a:r>
              <a:rPr lang="ru-RU" u="sng" dirty="0">
                <a:solidFill>
                  <a:srgbClr val="0563C1"/>
                </a:solidFill>
                <a:latin typeface="PT Sans" panose="020B0503020203020204"/>
                <a:ea typeface="Calibri" panose="020F0502020204030204" pitchFamily="34" charset="0"/>
              </a:rPr>
              <a:t>центром развития творчества одарённых детей и юношества «Интеллект»</a:t>
            </a:r>
            <a:r>
              <a:rPr lang="ru-RU" dirty="0">
                <a:latin typeface="PT Sans" panose="020B0503020203020204"/>
                <a:ea typeface="Calibri" panose="020F0502020204030204" pitchFamily="34" charset="0"/>
              </a:rPr>
              <a:t> разработала новый онлайн-курс – «Олимпиадная физика» для школьников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7-8</a:t>
            </a:r>
            <a:r>
              <a:rPr lang="ru-RU" dirty="0">
                <a:latin typeface="PT Sans" panose="020B0503020203020204"/>
                <a:ea typeface="Calibri" panose="020F0502020204030204" pitchFamily="34" charset="0"/>
              </a:rPr>
              <a:t> классов</a:t>
            </a:r>
            <a:endParaRPr lang="ru-RU" dirty="0">
              <a:latin typeface="PT Sans" panose="020B0503020203020204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309" y="2437259"/>
            <a:ext cx="5896998" cy="350627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90" y="2728909"/>
            <a:ext cx="2952750" cy="1984375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7" y="4471988"/>
            <a:ext cx="2895600" cy="1957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9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t="8209" r="8027" b="6043"/>
          <a:stretch/>
        </p:blipFill>
        <p:spPr bwMode="auto">
          <a:xfrm>
            <a:off x="375666" y="652711"/>
            <a:ext cx="5463540" cy="2865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t="14595" r="13544" b="7640"/>
          <a:stretch/>
        </p:blipFill>
        <p:spPr bwMode="auto">
          <a:xfrm>
            <a:off x="5839206" y="249051"/>
            <a:ext cx="6148578" cy="31272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1026" t="12770" r="16751" b="8323"/>
          <a:stretch/>
        </p:blipFill>
        <p:spPr bwMode="auto">
          <a:xfrm>
            <a:off x="2727271" y="3189732"/>
            <a:ext cx="5627370" cy="3174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олилиния 6"/>
          <p:cNvSpPr/>
          <p:nvPr/>
        </p:nvSpPr>
        <p:spPr>
          <a:xfrm>
            <a:off x="292608" y="1307592"/>
            <a:ext cx="1088136" cy="329184"/>
          </a:xfrm>
          <a:custGeom>
            <a:avLst/>
            <a:gdLst>
              <a:gd name="connsiteX0" fmla="*/ 1088136 w 1088136"/>
              <a:gd name="connsiteY0" fmla="*/ 91440 h 329184"/>
              <a:gd name="connsiteX1" fmla="*/ 932688 w 1088136"/>
              <a:gd name="connsiteY1" fmla="*/ 64008 h 329184"/>
              <a:gd name="connsiteX2" fmla="*/ 859536 w 1088136"/>
              <a:gd name="connsiteY2" fmla="*/ 45720 h 329184"/>
              <a:gd name="connsiteX3" fmla="*/ 822960 w 1088136"/>
              <a:gd name="connsiteY3" fmla="*/ 36576 h 329184"/>
              <a:gd name="connsiteX4" fmla="*/ 758952 w 1088136"/>
              <a:gd name="connsiteY4" fmla="*/ 27432 h 329184"/>
              <a:gd name="connsiteX5" fmla="*/ 722376 w 1088136"/>
              <a:gd name="connsiteY5" fmla="*/ 18288 h 329184"/>
              <a:gd name="connsiteX6" fmla="*/ 539496 w 1088136"/>
              <a:gd name="connsiteY6" fmla="*/ 0 h 329184"/>
              <a:gd name="connsiteX7" fmla="*/ 237744 w 1088136"/>
              <a:gd name="connsiteY7" fmla="*/ 9144 h 329184"/>
              <a:gd name="connsiteX8" fmla="*/ 182880 w 1088136"/>
              <a:gd name="connsiteY8" fmla="*/ 27432 h 329184"/>
              <a:gd name="connsiteX9" fmla="*/ 146304 w 1088136"/>
              <a:gd name="connsiteY9" fmla="*/ 36576 h 329184"/>
              <a:gd name="connsiteX10" fmla="*/ 54864 w 1088136"/>
              <a:gd name="connsiteY10" fmla="*/ 64008 h 329184"/>
              <a:gd name="connsiteX11" fmla="*/ 27432 w 1088136"/>
              <a:gd name="connsiteY11" fmla="*/ 82296 h 329184"/>
              <a:gd name="connsiteX12" fmla="*/ 0 w 1088136"/>
              <a:gd name="connsiteY12" fmla="*/ 137160 h 329184"/>
              <a:gd name="connsiteX13" fmla="*/ 9144 w 1088136"/>
              <a:gd name="connsiteY13" fmla="*/ 219456 h 329184"/>
              <a:gd name="connsiteX14" fmla="*/ 18288 w 1088136"/>
              <a:gd name="connsiteY14" fmla="*/ 246888 h 329184"/>
              <a:gd name="connsiteX15" fmla="*/ 73152 w 1088136"/>
              <a:gd name="connsiteY15" fmla="*/ 283464 h 329184"/>
              <a:gd name="connsiteX16" fmla="*/ 164592 w 1088136"/>
              <a:gd name="connsiteY16" fmla="*/ 320040 h 329184"/>
              <a:gd name="connsiteX17" fmla="*/ 219456 w 1088136"/>
              <a:gd name="connsiteY17" fmla="*/ 329184 h 329184"/>
              <a:gd name="connsiteX18" fmla="*/ 448056 w 1088136"/>
              <a:gd name="connsiteY18" fmla="*/ 320040 h 329184"/>
              <a:gd name="connsiteX19" fmla="*/ 475488 w 1088136"/>
              <a:gd name="connsiteY19" fmla="*/ 310896 h 329184"/>
              <a:gd name="connsiteX20" fmla="*/ 530352 w 1088136"/>
              <a:gd name="connsiteY20" fmla="*/ 301752 h 329184"/>
              <a:gd name="connsiteX21" fmla="*/ 923544 w 1088136"/>
              <a:gd name="connsiteY21" fmla="*/ 292608 h 329184"/>
              <a:gd name="connsiteX22" fmla="*/ 960120 w 1088136"/>
              <a:gd name="connsiteY22" fmla="*/ 283464 h 329184"/>
              <a:gd name="connsiteX23" fmla="*/ 987552 w 1088136"/>
              <a:gd name="connsiteY23" fmla="*/ 274320 h 329184"/>
              <a:gd name="connsiteX24" fmla="*/ 1042416 w 1088136"/>
              <a:gd name="connsiteY24" fmla="*/ 265176 h 32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88136" h="329184">
                <a:moveTo>
                  <a:pt x="1088136" y="91440"/>
                </a:moveTo>
                <a:cubicBezTo>
                  <a:pt x="1047996" y="85706"/>
                  <a:pt x="966460" y="75265"/>
                  <a:pt x="932688" y="64008"/>
                </a:cubicBezTo>
                <a:cubicBezTo>
                  <a:pt x="883669" y="47668"/>
                  <a:pt x="925742" y="60432"/>
                  <a:pt x="859536" y="45720"/>
                </a:cubicBezTo>
                <a:cubicBezTo>
                  <a:pt x="847268" y="42994"/>
                  <a:pt x="835325" y="38824"/>
                  <a:pt x="822960" y="36576"/>
                </a:cubicBezTo>
                <a:cubicBezTo>
                  <a:pt x="801755" y="32721"/>
                  <a:pt x="780157" y="31287"/>
                  <a:pt x="758952" y="27432"/>
                </a:cubicBezTo>
                <a:cubicBezTo>
                  <a:pt x="746587" y="25184"/>
                  <a:pt x="734772" y="20354"/>
                  <a:pt x="722376" y="18288"/>
                </a:cubicBezTo>
                <a:cubicBezTo>
                  <a:pt x="667590" y="9157"/>
                  <a:pt x="591886" y="4366"/>
                  <a:pt x="539496" y="0"/>
                </a:cubicBezTo>
                <a:cubicBezTo>
                  <a:pt x="438912" y="3048"/>
                  <a:pt x="338078" y="1426"/>
                  <a:pt x="237744" y="9144"/>
                </a:cubicBezTo>
                <a:cubicBezTo>
                  <a:pt x="218524" y="10622"/>
                  <a:pt x="201582" y="22757"/>
                  <a:pt x="182880" y="27432"/>
                </a:cubicBezTo>
                <a:cubicBezTo>
                  <a:pt x="170688" y="30480"/>
                  <a:pt x="158341" y="32965"/>
                  <a:pt x="146304" y="36576"/>
                </a:cubicBezTo>
                <a:cubicBezTo>
                  <a:pt x="34993" y="69969"/>
                  <a:pt x="139168" y="42932"/>
                  <a:pt x="54864" y="64008"/>
                </a:cubicBezTo>
                <a:cubicBezTo>
                  <a:pt x="45720" y="70104"/>
                  <a:pt x="35203" y="74525"/>
                  <a:pt x="27432" y="82296"/>
                </a:cubicBezTo>
                <a:cubicBezTo>
                  <a:pt x="9706" y="100022"/>
                  <a:pt x="7437" y="114849"/>
                  <a:pt x="0" y="137160"/>
                </a:cubicBezTo>
                <a:cubicBezTo>
                  <a:pt x="3048" y="164592"/>
                  <a:pt x="4606" y="192231"/>
                  <a:pt x="9144" y="219456"/>
                </a:cubicBezTo>
                <a:cubicBezTo>
                  <a:pt x="10729" y="228963"/>
                  <a:pt x="11472" y="240072"/>
                  <a:pt x="18288" y="246888"/>
                </a:cubicBezTo>
                <a:cubicBezTo>
                  <a:pt x="33830" y="262430"/>
                  <a:pt x="53493" y="273634"/>
                  <a:pt x="73152" y="283464"/>
                </a:cubicBezTo>
                <a:cubicBezTo>
                  <a:pt x="103001" y="298388"/>
                  <a:pt x="130694" y="314390"/>
                  <a:pt x="164592" y="320040"/>
                </a:cubicBezTo>
                <a:lnTo>
                  <a:pt x="219456" y="329184"/>
                </a:lnTo>
                <a:cubicBezTo>
                  <a:pt x="295656" y="326136"/>
                  <a:pt x="371989" y="325473"/>
                  <a:pt x="448056" y="320040"/>
                </a:cubicBezTo>
                <a:cubicBezTo>
                  <a:pt x="457670" y="319353"/>
                  <a:pt x="466079" y="312987"/>
                  <a:pt x="475488" y="310896"/>
                </a:cubicBezTo>
                <a:cubicBezTo>
                  <a:pt x="493587" y="306874"/>
                  <a:pt x="511827" y="302508"/>
                  <a:pt x="530352" y="301752"/>
                </a:cubicBezTo>
                <a:cubicBezTo>
                  <a:pt x="661342" y="296405"/>
                  <a:pt x="792480" y="295656"/>
                  <a:pt x="923544" y="292608"/>
                </a:cubicBezTo>
                <a:cubicBezTo>
                  <a:pt x="935736" y="289560"/>
                  <a:pt x="948036" y="286916"/>
                  <a:pt x="960120" y="283464"/>
                </a:cubicBezTo>
                <a:cubicBezTo>
                  <a:pt x="969388" y="280816"/>
                  <a:pt x="978201" y="276658"/>
                  <a:pt x="987552" y="274320"/>
                </a:cubicBezTo>
                <a:cubicBezTo>
                  <a:pt x="1026519" y="264578"/>
                  <a:pt x="1019641" y="265176"/>
                  <a:pt x="1042416" y="26517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5747004" y="1375337"/>
            <a:ext cx="1088136" cy="329184"/>
          </a:xfrm>
          <a:custGeom>
            <a:avLst/>
            <a:gdLst>
              <a:gd name="connsiteX0" fmla="*/ 1088136 w 1088136"/>
              <a:gd name="connsiteY0" fmla="*/ 91440 h 329184"/>
              <a:gd name="connsiteX1" fmla="*/ 932688 w 1088136"/>
              <a:gd name="connsiteY1" fmla="*/ 64008 h 329184"/>
              <a:gd name="connsiteX2" fmla="*/ 859536 w 1088136"/>
              <a:gd name="connsiteY2" fmla="*/ 45720 h 329184"/>
              <a:gd name="connsiteX3" fmla="*/ 822960 w 1088136"/>
              <a:gd name="connsiteY3" fmla="*/ 36576 h 329184"/>
              <a:gd name="connsiteX4" fmla="*/ 758952 w 1088136"/>
              <a:gd name="connsiteY4" fmla="*/ 27432 h 329184"/>
              <a:gd name="connsiteX5" fmla="*/ 722376 w 1088136"/>
              <a:gd name="connsiteY5" fmla="*/ 18288 h 329184"/>
              <a:gd name="connsiteX6" fmla="*/ 539496 w 1088136"/>
              <a:gd name="connsiteY6" fmla="*/ 0 h 329184"/>
              <a:gd name="connsiteX7" fmla="*/ 237744 w 1088136"/>
              <a:gd name="connsiteY7" fmla="*/ 9144 h 329184"/>
              <a:gd name="connsiteX8" fmla="*/ 182880 w 1088136"/>
              <a:gd name="connsiteY8" fmla="*/ 27432 h 329184"/>
              <a:gd name="connsiteX9" fmla="*/ 146304 w 1088136"/>
              <a:gd name="connsiteY9" fmla="*/ 36576 h 329184"/>
              <a:gd name="connsiteX10" fmla="*/ 54864 w 1088136"/>
              <a:gd name="connsiteY10" fmla="*/ 64008 h 329184"/>
              <a:gd name="connsiteX11" fmla="*/ 27432 w 1088136"/>
              <a:gd name="connsiteY11" fmla="*/ 82296 h 329184"/>
              <a:gd name="connsiteX12" fmla="*/ 0 w 1088136"/>
              <a:gd name="connsiteY12" fmla="*/ 137160 h 329184"/>
              <a:gd name="connsiteX13" fmla="*/ 9144 w 1088136"/>
              <a:gd name="connsiteY13" fmla="*/ 219456 h 329184"/>
              <a:gd name="connsiteX14" fmla="*/ 18288 w 1088136"/>
              <a:gd name="connsiteY14" fmla="*/ 246888 h 329184"/>
              <a:gd name="connsiteX15" fmla="*/ 73152 w 1088136"/>
              <a:gd name="connsiteY15" fmla="*/ 283464 h 329184"/>
              <a:gd name="connsiteX16" fmla="*/ 164592 w 1088136"/>
              <a:gd name="connsiteY16" fmla="*/ 320040 h 329184"/>
              <a:gd name="connsiteX17" fmla="*/ 219456 w 1088136"/>
              <a:gd name="connsiteY17" fmla="*/ 329184 h 329184"/>
              <a:gd name="connsiteX18" fmla="*/ 448056 w 1088136"/>
              <a:gd name="connsiteY18" fmla="*/ 320040 h 329184"/>
              <a:gd name="connsiteX19" fmla="*/ 475488 w 1088136"/>
              <a:gd name="connsiteY19" fmla="*/ 310896 h 329184"/>
              <a:gd name="connsiteX20" fmla="*/ 530352 w 1088136"/>
              <a:gd name="connsiteY20" fmla="*/ 301752 h 329184"/>
              <a:gd name="connsiteX21" fmla="*/ 923544 w 1088136"/>
              <a:gd name="connsiteY21" fmla="*/ 292608 h 329184"/>
              <a:gd name="connsiteX22" fmla="*/ 960120 w 1088136"/>
              <a:gd name="connsiteY22" fmla="*/ 283464 h 329184"/>
              <a:gd name="connsiteX23" fmla="*/ 987552 w 1088136"/>
              <a:gd name="connsiteY23" fmla="*/ 274320 h 329184"/>
              <a:gd name="connsiteX24" fmla="*/ 1042416 w 1088136"/>
              <a:gd name="connsiteY24" fmla="*/ 265176 h 32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88136" h="329184">
                <a:moveTo>
                  <a:pt x="1088136" y="91440"/>
                </a:moveTo>
                <a:cubicBezTo>
                  <a:pt x="1047996" y="85706"/>
                  <a:pt x="966460" y="75265"/>
                  <a:pt x="932688" y="64008"/>
                </a:cubicBezTo>
                <a:cubicBezTo>
                  <a:pt x="883669" y="47668"/>
                  <a:pt x="925742" y="60432"/>
                  <a:pt x="859536" y="45720"/>
                </a:cubicBezTo>
                <a:cubicBezTo>
                  <a:pt x="847268" y="42994"/>
                  <a:pt x="835325" y="38824"/>
                  <a:pt x="822960" y="36576"/>
                </a:cubicBezTo>
                <a:cubicBezTo>
                  <a:pt x="801755" y="32721"/>
                  <a:pt x="780157" y="31287"/>
                  <a:pt x="758952" y="27432"/>
                </a:cubicBezTo>
                <a:cubicBezTo>
                  <a:pt x="746587" y="25184"/>
                  <a:pt x="734772" y="20354"/>
                  <a:pt x="722376" y="18288"/>
                </a:cubicBezTo>
                <a:cubicBezTo>
                  <a:pt x="667590" y="9157"/>
                  <a:pt x="591886" y="4366"/>
                  <a:pt x="539496" y="0"/>
                </a:cubicBezTo>
                <a:cubicBezTo>
                  <a:pt x="438912" y="3048"/>
                  <a:pt x="338078" y="1426"/>
                  <a:pt x="237744" y="9144"/>
                </a:cubicBezTo>
                <a:cubicBezTo>
                  <a:pt x="218524" y="10622"/>
                  <a:pt x="201582" y="22757"/>
                  <a:pt x="182880" y="27432"/>
                </a:cubicBezTo>
                <a:cubicBezTo>
                  <a:pt x="170688" y="30480"/>
                  <a:pt x="158341" y="32965"/>
                  <a:pt x="146304" y="36576"/>
                </a:cubicBezTo>
                <a:cubicBezTo>
                  <a:pt x="34993" y="69969"/>
                  <a:pt x="139168" y="42932"/>
                  <a:pt x="54864" y="64008"/>
                </a:cubicBezTo>
                <a:cubicBezTo>
                  <a:pt x="45720" y="70104"/>
                  <a:pt x="35203" y="74525"/>
                  <a:pt x="27432" y="82296"/>
                </a:cubicBezTo>
                <a:cubicBezTo>
                  <a:pt x="9706" y="100022"/>
                  <a:pt x="7437" y="114849"/>
                  <a:pt x="0" y="137160"/>
                </a:cubicBezTo>
                <a:cubicBezTo>
                  <a:pt x="3048" y="164592"/>
                  <a:pt x="4606" y="192231"/>
                  <a:pt x="9144" y="219456"/>
                </a:cubicBezTo>
                <a:cubicBezTo>
                  <a:pt x="10729" y="228963"/>
                  <a:pt x="11472" y="240072"/>
                  <a:pt x="18288" y="246888"/>
                </a:cubicBezTo>
                <a:cubicBezTo>
                  <a:pt x="33830" y="262430"/>
                  <a:pt x="53493" y="273634"/>
                  <a:pt x="73152" y="283464"/>
                </a:cubicBezTo>
                <a:cubicBezTo>
                  <a:pt x="103001" y="298388"/>
                  <a:pt x="130694" y="314390"/>
                  <a:pt x="164592" y="320040"/>
                </a:cubicBezTo>
                <a:lnTo>
                  <a:pt x="219456" y="329184"/>
                </a:lnTo>
                <a:cubicBezTo>
                  <a:pt x="295656" y="326136"/>
                  <a:pt x="371989" y="325473"/>
                  <a:pt x="448056" y="320040"/>
                </a:cubicBezTo>
                <a:cubicBezTo>
                  <a:pt x="457670" y="319353"/>
                  <a:pt x="466079" y="312987"/>
                  <a:pt x="475488" y="310896"/>
                </a:cubicBezTo>
                <a:cubicBezTo>
                  <a:pt x="493587" y="306874"/>
                  <a:pt x="511827" y="302508"/>
                  <a:pt x="530352" y="301752"/>
                </a:cubicBezTo>
                <a:cubicBezTo>
                  <a:pt x="661342" y="296405"/>
                  <a:pt x="792480" y="295656"/>
                  <a:pt x="923544" y="292608"/>
                </a:cubicBezTo>
                <a:cubicBezTo>
                  <a:pt x="935736" y="289560"/>
                  <a:pt x="948036" y="286916"/>
                  <a:pt x="960120" y="283464"/>
                </a:cubicBezTo>
                <a:cubicBezTo>
                  <a:pt x="969388" y="280816"/>
                  <a:pt x="978201" y="276658"/>
                  <a:pt x="987552" y="274320"/>
                </a:cubicBezTo>
                <a:cubicBezTo>
                  <a:pt x="1026519" y="264578"/>
                  <a:pt x="1019641" y="265176"/>
                  <a:pt x="1042416" y="26517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2563368" y="4440812"/>
            <a:ext cx="1088136" cy="329184"/>
          </a:xfrm>
          <a:custGeom>
            <a:avLst/>
            <a:gdLst>
              <a:gd name="connsiteX0" fmla="*/ 1088136 w 1088136"/>
              <a:gd name="connsiteY0" fmla="*/ 91440 h 329184"/>
              <a:gd name="connsiteX1" fmla="*/ 932688 w 1088136"/>
              <a:gd name="connsiteY1" fmla="*/ 64008 h 329184"/>
              <a:gd name="connsiteX2" fmla="*/ 859536 w 1088136"/>
              <a:gd name="connsiteY2" fmla="*/ 45720 h 329184"/>
              <a:gd name="connsiteX3" fmla="*/ 822960 w 1088136"/>
              <a:gd name="connsiteY3" fmla="*/ 36576 h 329184"/>
              <a:gd name="connsiteX4" fmla="*/ 758952 w 1088136"/>
              <a:gd name="connsiteY4" fmla="*/ 27432 h 329184"/>
              <a:gd name="connsiteX5" fmla="*/ 722376 w 1088136"/>
              <a:gd name="connsiteY5" fmla="*/ 18288 h 329184"/>
              <a:gd name="connsiteX6" fmla="*/ 539496 w 1088136"/>
              <a:gd name="connsiteY6" fmla="*/ 0 h 329184"/>
              <a:gd name="connsiteX7" fmla="*/ 237744 w 1088136"/>
              <a:gd name="connsiteY7" fmla="*/ 9144 h 329184"/>
              <a:gd name="connsiteX8" fmla="*/ 182880 w 1088136"/>
              <a:gd name="connsiteY8" fmla="*/ 27432 h 329184"/>
              <a:gd name="connsiteX9" fmla="*/ 146304 w 1088136"/>
              <a:gd name="connsiteY9" fmla="*/ 36576 h 329184"/>
              <a:gd name="connsiteX10" fmla="*/ 54864 w 1088136"/>
              <a:gd name="connsiteY10" fmla="*/ 64008 h 329184"/>
              <a:gd name="connsiteX11" fmla="*/ 27432 w 1088136"/>
              <a:gd name="connsiteY11" fmla="*/ 82296 h 329184"/>
              <a:gd name="connsiteX12" fmla="*/ 0 w 1088136"/>
              <a:gd name="connsiteY12" fmla="*/ 137160 h 329184"/>
              <a:gd name="connsiteX13" fmla="*/ 9144 w 1088136"/>
              <a:gd name="connsiteY13" fmla="*/ 219456 h 329184"/>
              <a:gd name="connsiteX14" fmla="*/ 18288 w 1088136"/>
              <a:gd name="connsiteY14" fmla="*/ 246888 h 329184"/>
              <a:gd name="connsiteX15" fmla="*/ 73152 w 1088136"/>
              <a:gd name="connsiteY15" fmla="*/ 283464 h 329184"/>
              <a:gd name="connsiteX16" fmla="*/ 164592 w 1088136"/>
              <a:gd name="connsiteY16" fmla="*/ 320040 h 329184"/>
              <a:gd name="connsiteX17" fmla="*/ 219456 w 1088136"/>
              <a:gd name="connsiteY17" fmla="*/ 329184 h 329184"/>
              <a:gd name="connsiteX18" fmla="*/ 448056 w 1088136"/>
              <a:gd name="connsiteY18" fmla="*/ 320040 h 329184"/>
              <a:gd name="connsiteX19" fmla="*/ 475488 w 1088136"/>
              <a:gd name="connsiteY19" fmla="*/ 310896 h 329184"/>
              <a:gd name="connsiteX20" fmla="*/ 530352 w 1088136"/>
              <a:gd name="connsiteY20" fmla="*/ 301752 h 329184"/>
              <a:gd name="connsiteX21" fmla="*/ 923544 w 1088136"/>
              <a:gd name="connsiteY21" fmla="*/ 292608 h 329184"/>
              <a:gd name="connsiteX22" fmla="*/ 960120 w 1088136"/>
              <a:gd name="connsiteY22" fmla="*/ 283464 h 329184"/>
              <a:gd name="connsiteX23" fmla="*/ 987552 w 1088136"/>
              <a:gd name="connsiteY23" fmla="*/ 274320 h 329184"/>
              <a:gd name="connsiteX24" fmla="*/ 1042416 w 1088136"/>
              <a:gd name="connsiteY24" fmla="*/ 265176 h 32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88136" h="329184">
                <a:moveTo>
                  <a:pt x="1088136" y="91440"/>
                </a:moveTo>
                <a:cubicBezTo>
                  <a:pt x="1047996" y="85706"/>
                  <a:pt x="966460" y="75265"/>
                  <a:pt x="932688" y="64008"/>
                </a:cubicBezTo>
                <a:cubicBezTo>
                  <a:pt x="883669" y="47668"/>
                  <a:pt x="925742" y="60432"/>
                  <a:pt x="859536" y="45720"/>
                </a:cubicBezTo>
                <a:cubicBezTo>
                  <a:pt x="847268" y="42994"/>
                  <a:pt x="835325" y="38824"/>
                  <a:pt x="822960" y="36576"/>
                </a:cubicBezTo>
                <a:cubicBezTo>
                  <a:pt x="801755" y="32721"/>
                  <a:pt x="780157" y="31287"/>
                  <a:pt x="758952" y="27432"/>
                </a:cubicBezTo>
                <a:cubicBezTo>
                  <a:pt x="746587" y="25184"/>
                  <a:pt x="734772" y="20354"/>
                  <a:pt x="722376" y="18288"/>
                </a:cubicBezTo>
                <a:cubicBezTo>
                  <a:pt x="667590" y="9157"/>
                  <a:pt x="591886" y="4366"/>
                  <a:pt x="539496" y="0"/>
                </a:cubicBezTo>
                <a:cubicBezTo>
                  <a:pt x="438912" y="3048"/>
                  <a:pt x="338078" y="1426"/>
                  <a:pt x="237744" y="9144"/>
                </a:cubicBezTo>
                <a:cubicBezTo>
                  <a:pt x="218524" y="10622"/>
                  <a:pt x="201582" y="22757"/>
                  <a:pt x="182880" y="27432"/>
                </a:cubicBezTo>
                <a:cubicBezTo>
                  <a:pt x="170688" y="30480"/>
                  <a:pt x="158341" y="32965"/>
                  <a:pt x="146304" y="36576"/>
                </a:cubicBezTo>
                <a:cubicBezTo>
                  <a:pt x="34993" y="69969"/>
                  <a:pt x="139168" y="42932"/>
                  <a:pt x="54864" y="64008"/>
                </a:cubicBezTo>
                <a:cubicBezTo>
                  <a:pt x="45720" y="70104"/>
                  <a:pt x="35203" y="74525"/>
                  <a:pt x="27432" y="82296"/>
                </a:cubicBezTo>
                <a:cubicBezTo>
                  <a:pt x="9706" y="100022"/>
                  <a:pt x="7437" y="114849"/>
                  <a:pt x="0" y="137160"/>
                </a:cubicBezTo>
                <a:cubicBezTo>
                  <a:pt x="3048" y="164592"/>
                  <a:pt x="4606" y="192231"/>
                  <a:pt x="9144" y="219456"/>
                </a:cubicBezTo>
                <a:cubicBezTo>
                  <a:pt x="10729" y="228963"/>
                  <a:pt x="11472" y="240072"/>
                  <a:pt x="18288" y="246888"/>
                </a:cubicBezTo>
                <a:cubicBezTo>
                  <a:pt x="33830" y="262430"/>
                  <a:pt x="53493" y="273634"/>
                  <a:pt x="73152" y="283464"/>
                </a:cubicBezTo>
                <a:cubicBezTo>
                  <a:pt x="103001" y="298388"/>
                  <a:pt x="130694" y="314390"/>
                  <a:pt x="164592" y="320040"/>
                </a:cubicBezTo>
                <a:lnTo>
                  <a:pt x="219456" y="329184"/>
                </a:lnTo>
                <a:cubicBezTo>
                  <a:pt x="295656" y="326136"/>
                  <a:pt x="371989" y="325473"/>
                  <a:pt x="448056" y="320040"/>
                </a:cubicBezTo>
                <a:cubicBezTo>
                  <a:pt x="457670" y="319353"/>
                  <a:pt x="466079" y="312987"/>
                  <a:pt x="475488" y="310896"/>
                </a:cubicBezTo>
                <a:cubicBezTo>
                  <a:pt x="493587" y="306874"/>
                  <a:pt x="511827" y="302508"/>
                  <a:pt x="530352" y="301752"/>
                </a:cubicBezTo>
                <a:cubicBezTo>
                  <a:pt x="661342" y="296405"/>
                  <a:pt x="792480" y="295656"/>
                  <a:pt x="923544" y="292608"/>
                </a:cubicBezTo>
                <a:cubicBezTo>
                  <a:pt x="935736" y="289560"/>
                  <a:pt x="948036" y="286916"/>
                  <a:pt x="960120" y="283464"/>
                </a:cubicBezTo>
                <a:cubicBezTo>
                  <a:pt x="969388" y="280816"/>
                  <a:pt x="978201" y="276658"/>
                  <a:pt x="987552" y="274320"/>
                </a:cubicBezTo>
                <a:cubicBezTo>
                  <a:pt x="1026519" y="264578"/>
                  <a:pt x="1019641" y="265176"/>
                  <a:pt x="1042416" y="26517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835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3771" y="107518"/>
            <a:ext cx="7475293" cy="6148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PT Sans" panose="020B0503020203020204"/>
              </a:rPr>
              <a:t>Открытый </a:t>
            </a:r>
            <a:r>
              <a:rPr lang="ru-RU" dirty="0" err="1" smtClean="0">
                <a:latin typeface="PT Sans" panose="020B0503020203020204"/>
              </a:rPr>
              <a:t>Политех</a:t>
            </a:r>
            <a:endParaRPr lang="ru-RU" dirty="0">
              <a:latin typeface="PT Sans" panose="020B050302020302020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-770" t="14140" r="3666" b="3534"/>
          <a:stretch/>
        </p:blipFill>
        <p:spPr bwMode="auto">
          <a:xfrm>
            <a:off x="290241" y="695885"/>
            <a:ext cx="7248906" cy="3498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53497" y="215606"/>
            <a:ext cx="2374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http://open.spbstu.ru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5"/>
          <a:srcRect l="1026" t="10720" r="3538" b="6727"/>
          <a:stretch/>
        </p:blipFill>
        <p:spPr bwMode="auto">
          <a:xfrm>
            <a:off x="6040455" y="3569962"/>
            <a:ext cx="5669280" cy="2758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/>
          <a:srcRect l="10005" t="14596" r="12774" b="16077"/>
          <a:stretch/>
        </p:blipFill>
        <p:spPr bwMode="auto">
          <a:xfrm>
            <a:off x="7314519" y="884150"/>
            <a:ext cx="4587240" cy="2316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7"/>
          <a:srcRect l="6157" t="14367" r="7258" b="13341"/>
          <a:stretch/>
        </p:blipFill>
        <p:spPr bwMode="auto">
          <a:xfrm>
            <a:off x="348996" y="4194718"/>
            <a:ext cx="5143500" cy="241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58593" y="4349904"/>
            <a:ext cx="3092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https://rccedu.spbstu.ru</a:t>
            </a:r>
            <a:r>
              <a:rPr lang="en-US" dirty="0" smtClean="0">
                <a:hlinkClick r:id="rId8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808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8488" y="-13690"/>
            <a:ext cx="5576666" cy="523845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Наши видеостудии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3675" y="570992"/>
            <a:ext cx="18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Основная студия</a:t>
            </a:r>
            <a:endParaRPr lang="ru-RU" b="1" dirty="0"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57721" y="597838"/>
            <a:ext cx="209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  <a:hlinkClick r:id="rId3" action="ppaction://hlinkfile"/>
              </a:rPr>
              <a:t>Студия </a:t>
            </a:r>
            <a:r>
              <a:rPr lang="ru-RU" b="1" dirty="0" err="1"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  <a:hlinkClick r:id="rId3" action="ppaction://hlinkfile"/>
              </a:rPr>
              <a:t>самозаписи</a:t>
            </a:r>
            <a:endParaRPr lang="ru-RU" b="1" dirty="0"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63056" y="5367117"/>
            <a:ext cx="5844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Более 70 курсов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Разработано более 60 логотипов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Создаем презентационные и обучающие фильмы</a:t>
            </a:r>
            <a:endParaRPr lang="ru-RU" dirty="0"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3401" y="5090118"/>
            <a:ext cx="5673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Полный цикл создания видео-контента для онлайн-курса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Снимаем в разных форматах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Разрабатываем фирменный стиль курса</a:t>
            </a:r>
            <a:endParaRPr lang="ru-RU" dirty="0"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8" t="1999" r="-252" b="5467"/>
          <a:stretch/>
        </p:blipFill>
        <p:spPr>
          <a:xfrm>
            <a:off x="963385" y="1032657"/>
            <a:ext cx="3727165" cy="4010314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16355" t="12543" r="42918" b="25884"/>
          <a:stretch/>
        </p:blipFill>
        <p:spPr bwMode="auto">
          <a:xfrm>
            <a:off x="6595530" y="1156454"/>
            <a:ext cx="4112094" cy="37627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879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5456" y="23505"/>
            <a:ext cx="8030029" cy="64427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PT Sans"/>
              </a:rPr>
              <a:t>Наша распределенная СДО</a:t>
            </a:r>
            <a:endParaRPr lang="ru-RU" dirty="0">
              <a:latin typeface="PT San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Gj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2244" t="10262" r="3581" b="5929"/>
          <a:stretch/>
        </p:blipFill>
        <p:spPr bwMode="auto">
          <a:xfrm>
            <a:off x="361660" y="893525"/>
            <a:ext cx="6768811" cy="3508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1923" t="8552" r="51684" b="11250"/>
          <a:stretch/>
        </p:blipFill>
        <p:spPr bwMode="auto">
          <a:xfrm>
            <a:off x="7839941" y="916359"/>
            <a:ext cx="3668568" cy="37927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9407" t="10642" r="2832" b="7639"/>
          <a:stretch/>
        </p:blipFill>
        <p:spPr bwMode="auto">
          <a:xfrm>
            <a:off x="2133600" y="3186546"/>
            <a:ext cx="5938981" cy="31321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47410" y="3102550"/>
            <a:ext cx="398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Портал курса </a:t>
            </a:r>
          </a:p>
          <a:p>
            <a:r>
              <a:rPr lang="ru-RU" b="1" dirty="0" smtClean="0"/>
              <a:t>«Основы проектной деятельности»</a:t>
            </a:r>
            <a:endParaRPr lang="ru-RU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5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323771" y="107518"/>
            <a:ext cx="8762934" cy="928914"/>
          </a:xfrm>
        </p:spPr>
        <p:txBody>
          <a:bodyPr>
            <a:noAutofit/>
          </a:bodyPr>
          <a:lstStyle/>
          <a:p>
            <a:r>
              <a:rPr lang="ru-RU" sz="3000" dirty="0">
                <a:latin typeface="PT Sans" panose="020B0503020203020204" pitchFamily="34" charset="-52"/>
                <a:ea typeface="PT Sans" panose="020B0503020203020204" pitchFamily="34" charset="-52"/>
              </a:rPr>
              <a:t>Локальная нормативная база, регламентирующая использование электронного обучения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23837171"/>
              </p:ext>
            </p:extLst>
          </p:nvPr>
        </p:nvGraphicFramePr>
        <p:xfrm>
          <a:off x="965108" y="1036432"/>
          <a:ext cx="10305288" cy="5595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519226" y="6391340"/>
            <a:ext cx="3353990" cy="300038"/>
          </a:xfrm>
          <a:prstGeom prst="rect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dirty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8678112" y="6379777"/>
            <a:ext cx="28312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en-US" altLang="ru-RU" sz="1200" b="1" dirty="0">
                <a:solidFill>
                  <a:schemeClr val="bg1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http://open.spbstu.ru/lokalnye-akty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  <a:r>
              <a:rPr lang="en-US" altLang="ru-RU" sz="1200" b="1" dirty="0">
                <a:solidFill>
                  <a:schemeClr val="bg1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/</a:t>
            </a:r>
            <a:endParaRPr lang="ru-RU" altLang="ru-RU" sz="1200" b="1" dirty="0">
              <a:solidFill>
                <a:schemeClr val="bg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123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Образование сегодня</a:t>
            </a:r>
            <a:endParaRPr lang="ru-RU" sz="3200" b="1" dirty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95" y="1115536"/>
            <a:ext cx="8756810" cy="43784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8292" y="5681564"/>
            <a:ext cx="93024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</a:t>
            </a:r>
            <a:r>
              <a:rPr lang="en-US" sz="1400" dirty="0" smtClean="0">
                <a:hlinkClick r:id="rId4"/>
              </a:rPr>
              <a:t>medium.freecodecamp.org/a-massive-list-of-free-online-course-providers-from-around-the-world-925766226f46</a:t>
            </a:r>
            <a:r>
              <a:rPr lang="ru-RU" sz="1400" dirty="0" smtClean="0"/>
              <a:t>  </a:t>
            </a:r>
            <a:endParaRPr lang="ru-RU" sz="14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3246120"/>
            <a:ext cx="10515600" cy="2930843"/>
          </a:xfrm>
        </p:spPr>
        <p:txBody>
          <a:bodyPr/>
          <a:lstStyle/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923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154" y="109728"/>
            <a:ext cx="8720546" cy="577942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PT Sans" panose="020B0503020203020204"/>
              </a:rPr>
              <a:t>Сетевое взаимодействие: наши партнеры</a:t>
            </a:r>
            <a:endParaRPr lang="ru-RU" sz="3600" dirty="0">
              <a:latin typeface="PT Sans" panose="020B050302020302020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5048" y="964184"/>
            <a:ext cx="10626852" cy="48561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>
                <a:latin typeface="PT Sans" panose="020B0503020203020204"/>
              </a:rPr>
              <a:t>Организации- партнеры (уже реализовано сетевое взаимодействие с использованием онлайн-ресурсов):</a:t>
            </a:r>
          </a:p>
          <a:p>
            <a:r>
              <a:rPr lang="ru-RU" dirty="0">
                <a:latin typeface="PT Sans" panose="020B0503020203020204"/>
              </a:rPr>
              <a:t>ФГАОУ ВПО «</a:t>
            </a:r>
            <a:r>
              <a:rPr lang="ru-RU" dirty="0" err="1">
                <a:latin typeface="PT Sans" panose="020B0503020203020204"/>
              </a:rPr>
              <a:t>УрФУ</a:t>
            </a:r>
            <a:r>
              <a:rPr lang="ru-RU" dirty="0">
                <a:latin typeface="PT Sans" panose="020B0503020203020204"/>
              </a:rPr>
              <a:t> имени первого Президента России Б.Н. Ельцина»</a:t>
            </a:r>
          </a:p>
          <a:p>
            <a:r>
              <a:rPr lang="ru-RU" dirty="0">
                <a:latin typeface="PT Sans" panose="020B0503020203020204"/>
              </a:rPr>
              <a:t>ФГАОУ ВО «Санкт-Петербургский национальный исследовательский университет информационных технологий, механики и оптики»</a:t>
            </a:r>
          </a:p>
          <a:p>
            <a:r>
              <a:rPr lang="ru-RU" dirty="0">
                <a:latin typeface="PT Sans" panose="020B0503020203020204"/>
              </a:rPr>
              <a:t>ФГАОУ ВО НИУ «Высшая школа экономики»</a:t>
            </a:r>
          </a:p>
          <a:p>
            <a:r>
              <a:rPr lang="ru-RU" dirty="0">
                <a:latin typeface="PT Sans" panose="020B0503020203020204"/>
              </a:rPr>
              <a:t>ФГБОУ ВО «Санкт-Петербургский государственный университет»</a:t>
            </a:r>
          </a:p>
          <a:p>
            <a:r>
              <a:rPr lang="ru-RU" dirty="0">
                <a:latin typeface="PT Sans" panose="020B0503020203020204"/>
              </a:rPr>
              <a:t>ФГАОУ ВО «Национальный исследовательский технологический университет «</a:t>
            </a:r>
            <a:r>
              <a:rPr lang="ru-RU" dirty="0" err="1">
                <a:latin typeface="PT Sans" panose="020B0503020203020204"/>
              </a:rPr>
              <a:t>МИСиС</a:t>
            </a:r>
            <a:r>
              <a:rPr lang="ru-RU" dirty="0">
                <a:latin typeface="PT Sans" panose="020B0503020203020204"/>
              </a:rPr>
              <a:t>»</a:t>
            </a:r>
          </a:p>
          <a:p>
            <a:r>
              <a:rPr lang="ru-RU" dirty="0">
                <a:latin typeface="PT Sans" panose="020B0503020203020204"/>
              </a:rPr>
              <a:t>ФГАОУ ВО «Сибирский федеральный университет»</a:t>
            </a:r>
          </a:p>
          <a:p>
            <a:r>
              <a:rPr lang="ru-RU" dirty="0">
                <a:latin typeface="PT Sans" panose="020B0503020203020204"/>
              </a:rPr>
              <a:t>ФГБОУ ВО «Нижегородский государственный педагогический университет имени </a:t>
            </a:r>
            <a:r>
              <a:rPr lang="ru-RU" dirty="0" err="1">
                <a:latin typeface="PT Sans" panose="020B0503020203020204"/>
              </a:rPr>
              <a:t>Козьмы</a:t>
            </a:r>
            <a:r>
              <a:rPr lang="ru-RU" dirty="0">
                <a:latin typeface="PT Sans" panose="020B0503020203020204"/>
              </a:rPr>
              <a:t> Минина»</a:t>
            </a:r>
          </a:p>
          <a:p>
            <a:endParaRPr lang="ru-RU" dirty="0">
              <a:latin typeface="PT Sans" panose="020B0503020203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618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41" y="1537145"/>
            <a:ext cx="11262420" cy="5486908"/>
          </a:xfrm>
        </p:spPr>
        <p:txBody>
          <a:bodyPr>
            <a:noAutofit/>
          </a:bodyPr>
          <a:lstStyle/>
          <a:p>
            <a:r>
              <a:rPr lang="ru-RU" sz="2000" dirty="0">
                <a:latin typeface="PT Sans" panose="020B0503020203020204"/>
                <a:cs typeface="Arial" panose="020B0604020202020204" pitchFamily="34" charset="0"/>
              </a:rPr>
              <a:t>Проект «Современная цифровая образовательная среда в Российской Федерации»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PT Sans" panose="020B0503020203020204"/>
                <a:cs typeface="Arial" panose="020B0604020202020204" pitchFamily="34" charset="0"/>
              </a:rPr>
              <a:t>Курсы </a:t>
            </a:r>
            <a:r>
              <a:rPr lang="ru-RU" sz="2000" dirty="0">
                <a:latin typeface="PT Sans" panose="020B0503020203020204"/>
                <a:cs typeface="Arial" panose="020B0604020202020204" pitchFamily="34" charset="0"/>
              </a:rPr>
              <a:t>повышения квалификации для представителей образовательных </a:t>
            </a:r>
            <a:r>
              <a:rPr lang="ru-RU" sz="2000" dirty="0" smtClean="0">
                <a:latin typeface="PT Sans" panose="020B0503020203020204"/>
                <a:cs typeface="Arial" panose="020B0604020202020204" pitchFamily="34" charset="0"/>
              </a:rPr>
              <a:t>организаций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PT Sans" panose="020B0503020203020204"/>
                <a:cs typeface="Arial" panose="020B0604020202020204" pitchFamily="34" charset="0"/>
              </a:rPr>
              <a:t>Инициация образовательных организаций по включению онлайн-курсов в собственный образовательный процесс </a:t>
            </a:r>
            <a:endParaRPr lang="ru-RU" sz="2000" dirty="0" smtClean="0">
              <a:latin typeface="PT Sans" panose="020B0503020203020204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PT Sans" panose="020B0503020203020204"/>
                <a:cs typeface="Arial" panose="020B0604020202020204" pitchFamily="34" charset="0"/>
              </a:rPr>
              <a:t>Техническая, материальная, консультационная и методическая помощь в создании онлайн-курсов и размещении их на НПОО.</a:t>
            </a:r>
            <a:endParaRPr lang="ru-RU" sz="2000" dirty="0">
              <a:latin typeface="PT Sans" panose="020B0503020203020204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PT Sans" panose="020B0503020203020204"/>
              <a:cs typeface="Arial" panose="020B0604020202020204" pitchFamily="34" charset="0"/>
            </a:endParaRPr>
          </a:p>
          <a:p>
            <a:endParaRPr lang="ru-RU" sz="2000" dirty="0" smtClean="0">
              <a:latin typeface="PT Sans" panose="020B0503020203020204"/>
              <a:cs typeface="Arial" panose="020B0604020202020204" pitchFamily="34" charset="0"/>
            </a:endParaRPr>
          </a:p>
          <a:p>
            <a:endParaRPr lang="ru-RU" sz="2000" dirty="0">
              <a:latin typeface="PT Sans" panose="020B0503020203020204"/>
              <a:cs typeface="Arial" panose="020B0604020202020204" pitchFamily="34" charset="0"/>
            </a:endParaRPr>
          </a:p>
          <a:p>
            <a:endParaRPr lang="ru-RU" sz="2000" dirty="0">
              <a:latin typeface="PT Sans" panose="020B0503020203020204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6880" y="187523"/>
            <a:ext cx="8605581" cy="758735"/>
          </a:xfrm>
        </p:spPr>
        <p:txBody>
          <a:bodyPr>
            <a:noAutofit/>
          </a:bodyPr>
          <a:lstStyle/>
          <a:p>
            <a:r>
              <a:rPr lang="ru-RU" sz="3200" dirty="0">
                <a:latin typeface="PT Sans" panose="020B0503020203020204"/>
                <a:ea typeface="PT Sans" panose="020B0503020203020204" pitchFamily="34" charset="-52"/>
                <a:cs typeface="Arial" panose="020B0604020202020204" pitchFamily="34" charset="0"/>
              </a:rPr>
              <a:t>Региональные центры компетенций </a:t>
            </a:r>
            <a:r>
              <a:rPr lang="ru-RU" sz="3200" dirty="0" smtClean="0">
                <a:latin typeface="PT Sans" panose="020B0503020203020204"/>
                <a:ea typeface="PT Sans" panose="020B0503020203020204" pitchFamily="34" charset="-52"/>
                <a:cs typeface="Arial" panose="020B0604020202020204" pitchFamily="34" charset="0"/>
              </a:rPr>
              <a:t>в </a:t>
            </a:r>
            <a:r>
              <a:rPr lang="ru-RU" sz="3200" dirty="0">
                <a:latin typeface="PT Sans" panose="020B0503020203020204"/>
                <a:ea typeface="PT Sans" panose="020B0503020203020204" pitchFamily="34" charset="-52"/>
                <a:cs typeface="Arial" panose="020B0604020202020204" pitchFamily="34" charset="0"/>
              </a:rPr>
              <a:t>области онлайн-обучения (РЦКОО</a:t>
            </a:r>
            <a:r>
              <a:rPr lang="ru-RU" sz="3200" dirty="0" smtClean="0">
                <a:latin typeface="PT Sans" panose="020B0503020203020204"/>
                <a:ea typeface="PT Sans" panose="020B0503020203020204" pitchFamily="34" charset="-52"/>
                <a:cs typeface="Arial" panose="020B0604020202020204" pitchFamily="34" charset="0"/>
              </a:rPr>
              <a:t>)</a:t>
            </a:r>
            <a:endParaRPr lang="ru-RU" sz="3200" dirty="0">
              <a:latin typeface="PT Sans" panose="020B0503020203020204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7540" r="14722" b="3391"/>
          <a:stretch>
            <a:fillRect/>
          </a:stretch>
        </p:blipFill>
        <p:spPr bwMode="auto">
          <a:xfrm>
            <a:off x="584074" y="1960184"/>
            <a:ext cx="3502152" cy="216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15034" r="16667" b="10478"/>
          <a:stretch>
            <a:fillRect/>
          </a:stretch>
        </p:blipFill>
        <p:spPr bwMode="auto">
          <a:xfrm>
            <a:off x="4738624" y="1864236"/>
            <a:ext cx="4071353" cy="240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359" y="2113187"/>
            <a:ext cx="2897585" cy="1737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822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766" y="0"/>
            <a:ext cx="1712976" cy="10270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6865" y="161082"/>
            <a:ext cx="7677785" cy="704917"/>
          </a:xfrm>
        </p:spPr>
        <p:txBody>
          <a:bodyPr>
            <a:noAutofit/>
          </a:bodyPr>
          <a:lstStyle/>
          <a:p>
            <a:r>
              <a:rPr lang="ru-RU" sz="2800" dirty="0">
                <a:latin typeface="PT Sans" panose="020B0503020203020204" pitchFamily="34" charset="-52"/>
                <a:ea typeface="PT Sans" panose="020B0503020203020204" pitchFamily="34" charset="-52"/>
              </a:rPr>
              <a:t>Северо-Западный Региональный Центр Компетенций в Области Онлайн-Обучения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04800" y="1105521"/>
            <a:ext cx="11887200" cy="5003512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2017</a:t>
            </a:r>
            <a:r>
              <a:rPr lang="ru-RU" sz="3200" b="1" dirty="0">
                <a:solidFill>
                  <a:srgbClr val="00B050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– октябрь – старт работы Центра</a:t>
            </a:r>
          </a:p>
          <a:p>
            <a:r>
              <a:rPr lang="ru-RU" sz="3200" b="1" dirty="0">
                <a:solidFill>
                  <a:srgbClr val="00B050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5</a:t>
            </a:r>
            <a:r>
              <a:rPr lang="ru-RU" dirty="0" smtClean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программ повышения квалификации</a:t>
            </a:r>
          </a:p>
          <a:p>
            <a:r>
              <a:rPr lang="ru-RU" sz="3200" b="1" dirty="0" smtClean="0">
                <a:solidFill>
                  <a:srgbClr val="00B050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13 </a:t>
            </a:r>
            <a:r>
              <a:rPr lang="ru-RU" dirty="0" smtClean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курсов с партнерами – размещены на НПОО</a:t>
            </a:r>
          </a:p>
          <a:p>
            <a:r>
              <a:rPr lang="ru-RU" sz="3200" b="1" dirty="0">
                <a:solidFill>
                  <a:srgbClr val="00B050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644</a:t>
            </a:r>
            <a:r>
              <a:rPr lang="ru-RU" dirty="0" smtClean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успешно обучившихся на курсах ПК</a:t>
            </a:r>
          </a:p>
          <a:p>
            <a:r>
              <a:rPr lang="ru-RU" dirty="0" smtClean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Представители</a:t>
            </a:r>
            <a:r>
              <a:rPr lang="ru-RU" sz="3200" b="1" dirty="0">
                <a:solidFill>
                  <a:srgbClr val="00B050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 23 </a:t>
            </a:r>
            <a:r>
              <a:rPr lang="ru-RU" dirty="0" smtClean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субъектов РФ </a:t>
            </a:r>
          </a:p>
          <a:p>
            <a:r>
              <a:rPr lang="ru-RU" dirty="0" smtClean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Представители более </a:t>
            </a:r>
            <a:r>
              <a:rPr lang="ru-RU" sz="3200" b="1" dirty="0" smtClean="0">
                <a:solidFill>
                  <a:srgbClr val="00B050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100 </a:t>
            </a:r>
            <a:r>
              <a:rPr lang="ru-RU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образовательных учреждений</a:t>
            </a:r>
          </a:p>
          <a:p>
            <a:r>
              <a:rPr lang="ru-RU" sz="3200" b="1" dirty="0">
                <a:solidFill>
                  <a:srgbClr val="00B050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72%</a:t>
            </a:r>
            <a:r>
              <a:rPr lang="ru-RU" b="1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 </a:t>
            </a:r>
            <a:r>
              <a:rPr lang="ru-RU" dirty="0" smtClean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выпускников готовы </a:t>
            </a:r>
            <a:r>
              <a:rPr lang="ru-RU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приступить к созданию собственного онлайн-курса</a:t>
            </a:r>
          </a:p>
          <a:p>
            <a:r>
              <a:rPr lang="ru-RU" sz="3200" b="1" dirty="0">
                <a:solidFill>
                  <a:srgbClr val="00B050"/>
                </a:solidFill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54% </a:t>
            </a:r>
            <a:r>
              <a:rPr lang="ru-RU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выпускников уже работают над созданием собственного </a:t>
            </a:r>
            <a:r>
              <a:rPr lang="ru-RU" dirty="0" smtClean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онлайн-курса</a:t>
            </a:r>
            <a:endParaRPr lang="ru-RU" dirty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459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9536" y="2235200"/>
            <a:ext cx="8608422" cy="323291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Открытого Образования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Калмыкова </a:t>
            </a:r>
            <a:r>
              <a:rPr lang="ru-RU" sz="1800" i="1" dirty="0">
                <a:latin typeface="Arial" panose="020B0604020202020204" pitchFamily="34" charset="0"/>
                <a:cs typeface="Arial" panose="020B0604020202020204" pitchFamily="34" charset="0"/>
              </a:rPr>
              <a:t>Светлана Владимировна</a:t>
            </a:r>
            <a:br>
              <a:rPr lang="ru-RU" sz="1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i="1" dirty="0">
                <a:latin typeface="Arial" panose="020B0604020202020204" pitchFamily="34" charset="0"/>
                <a:cs typeface="Arial" panose="020B0604020202020204" pitchFamily="34" charset="0"/>
              </a:rPr>
              <a:t>(812) 290 95 07</a:t>
            </a:r>
            <a:br>
              <a:rPr lang="ru-RU" sz="1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kalmykovas@mail.ru</a:t>
            </a:r>
            <a:endParaRPr lang="ru-RU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0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3"/>
          <a:srcRect l="25783" t="30560" r="11876" b="15849"/>
          <a:stretch/>
        </p:blipFill>
        <p:spPr bwMode="auto">
          <a:xfrm>
            <a:off x="6158484" y="3557106"/>
            <a:ext cx="5907024" cy="29753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6120" y="36576"/>
            <a:ext cx="7147561" cy="50292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Тенденции </a:t>
            </a:r>
            <a:r>
              <a:rPr lang="ru-RU" sz="3200" b="1" dirty="0" smtClean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сегодняшнего дня</a:t>
            </a:r>
            <a:endParaRPr lang="ru-RU" sz="3200" b="1" dirty="0"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312" y="585216"/>
            <a:ext cx="11896344" cy="5591747"/>
          </a:xfrm>
        </p:spPr>
        <p:txBody>
          <a:bodyPr/>
          <a:lstStyle/>
          <a:p>
            <a:r>
              <a:rPr lang="ru-RU" sz="1800" dirty="0" smtClean="0"/>
              <a:t>Проведение </a:t>
            </a:r>
            <a:r>
              <a:rPr lang="ru-RU" sz="1800" dirty="0"/>
              <a:t>в 2019/2020 учебном году апробации </a:t>
            </a:r>
            <a:r>
              <a:rPr lang="ru-RU" sz="1800" b="1" dirty="0"/>
              <a:t>цифровой платформы персонализированного обучения</a:t>
            </a:r>
            <a:r>
              <a:rPr lang="ru-RU" sz="1800" dirty="0"/>
              <a:t>, обеспечивающей реализацию индивидуальных траекторий обучения и оценки результатов, на базе организаций, реализующих программы основного общего образования, не менее чем в 5 субъектах Российской </a:t>
            </a:r>
            <a:r>
              <a:rPr lang="ru-RU" sz="1800" dirty="0" err="1" smtClean="0"/>
              <a:t>Федерациии</a:t>
            </a:r>
            <a:endParaRPr lang="ru-RU" sz="1800" dirty="0" smtClean="0"/>
          </a:p>
          <a:p>
            <a:r>
              <a:rPr lang="ru-RU" sz="1800" dirty="0" smtClean="0"/>
              <a:t> внесение изменений в нормативно-правовые акты, регулирующие образовательную деятельность в целях упрощения лицензирования и аккредитации такой деятельности, осуществляемой с использованием дистанционных технологий на цифровой платформе</a:t>
            </a:r>
            <a:r>
              <a:rPr lang="ru-RU" dirty="0" smtClean="0"/>
              <a:t>. </a:t>
            </a:r>
          </a:p>
          <a:p>
            <a:pPr marL="0" indent="0" algn="r">
              <a:buNone/>
            </a:pPr>
            <a:r>
              <a:rPr lang="ru-RU" sz="1800" i="1" dirty="0" smtClean="0"/>
              <a:t>(Поручение Президента РФ, 2019 г., </a:t>
            </a:r>
            <a:r>
              <a:rPr lang="en-US" sz="1800" i="1" dirty="0" smtClean="0">
                <a:hlinkClick r:id="rId4"/>
              </a:rPr>
              <a:t>http://kremlin.ru/acts/assignments/orders/59758/print</a:t>
            </a:r>
            <a:r>
              <a:rPr lang="ru-RU" sz="1800" i="1" dirty="0" smtClean="0"/>
              <a:t> )</a:t>
            </a:r>
          </a:p>
          <a:p>
            <a:r>
              <a:rPr lang="ru-RU" sz="1800" dirty="0" smtClean="0"/>
              <a:t>Развитие глобальных и национальных  образовательных платформ:</a:t>
            </a:r>
          </a:p>
          <a:p>
            <a:endParaRPr lang="ru-RU" sz="1800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5"/>
          <a:srcRect l="24244" t="29875" r="9696" b="19498"/>
          <a:stretch/>
        </p:blipFill>
        <p:spPr bwMode="auto">
          <a:xfrm>
            <a:off x="155448" y="3724423"/>
            <a:ext cx="5934456" cy="2809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8926" y="4079330"/>
            <a:ext cx="3867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Развитие национальных открытых образовательных платформ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35730" y="3023627"/>
            <a:ext cx="31550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Российские вузы на глобальных платформах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836921" y="4469629"/>
            <a:ext cx="1850960" cy="256032"/>
          </a:xfrm>
          <a:custGeom>
            <a:avLst/>
            <a:gdLst>
              <a:gd name="connsiteX0" fmla="*/ 1777808 w 1850960"/>
              <a:gd name="connsiteY0" fmla="*/ 109728 h 329184"/>
              <a:gd name="connsiteX1" fmla="*/ 1732088 w 1850960"/>
              <a:gd name="connsiteY1" fmla="*/ 91440 h 329184"/>
              <a:gd name="connsiteX2" fmla="*/ 1668080 w 1850960"/>
              <a:gd name="connsiteY2" fmla="*/ 82296 h 329184"/>
              <a:gd name="connsiteX3" fmla="*/ 1613216 w 1850960"/>
              <a:gd name="connsiteY3" fmla="*/ 73152 h 329184"/>
              <a:gd name="connsiteX4" fmla="*/ 1540064 w 1850960"/>
              <a:gd name="connsiteY4" fmla="*/ 54864 h 329184"/>
              <a:gd name="connsiteX5" fmla="*/ 1503488 w 1850960"/>
              <a:gd name="connsiteY5" fmla="*/ 45720 h 329184"/>
              <a:gd name="connsiteX6" fmla="*/ 1311464 w 1850960"/>
              <a:gd name="connsiteY6" fmla="*/ 18288 h 329184"/>
              <a:gd name="connsiteX7" fmla="*/ 1256600 w 1850960"/>
              <a:gd name="connsiteY7" fmla="*/ 9144 h 329184"/>
              <a:gd name="connsiteX8" fmla="*/ 781112 w 1850960"/>
              <a:gd name="connsiteY8" fmla="*/ 0 h 329184"/>
              <a:gd name="connsiteX9" fmla="*/ 259904 w 1850960"/>
              <a:gd name="connsiteY9" fmla="*/ 18288 h 329184"/>
              <a:gd name="connsiteX10" fmla="*/ 214184 w 1850960"/>
              <a:gd name="connsiteY10" fmla="*/ 27432 h 329184"/>
              <a:gd name="connsiteX11" fmla="*/ 122744 w 1850960"/>
              <a:gd name="connsiteY11" fmla="*/ 36576 h 329184"/>
              <a:gd name="connsiteX12" fmla="*/ 86168 w 1850960"/>
              <a:gd name="connsiteY12" fmla="*/ 45720 h 329184"/>
              <a:gd name="connsiteX13" fmla="*/ 49592 w 1850960"/>
              <a:gd name="connsiteY13" fmla="*/ 64008 h 329184"/>
              <a:gd name="connsiteX14" fmla="*/ 22160 w 1850960"/>
              <a:gd name="connsiteY14" fmla="*/ 73152 h 329184"/>
              <a:gd name="connsiteX15" fmla="*/ 13016 w 1850960"/>
              <a:gd name="connsiteY15" fmla="*/ 155448 h 329184"/>
              <a:gd name="connsiteX16" fmla="*/ 95312 w 1850960"/>
              <a:gd name="connsiteY16" fmla="*/ 192024 h 329184"/>
              <a:gd name="connsiteX17" fmla="*/ 122744 w 1850960"/>
              <a:gd name="connsiteY17" fmla="*/ 210312 h 329184"/>
              <a:gd name="connsiteX18" fmla="*/ 214184 w 1850960"/>
              <a:gd name="connsiteY18" fmla="*/ 237744 h 329184"/>
              <a:gd name="connsiteX19" fmla="*/ 241616 w 1850960"/>
              <a:gd name="connsiteY19" fmla="*/ 256032 h 329184"/>
              <a:gd name="connsiteX20" fmla="*/ 296480 w 1850960"/>
              <a:gd name="connsiteY20" fmla="*/ 265176 h 329184"/>
              <a:gd name="connsiteX21" fmla="*/ 351344 w 1850960"/>
              <a:gd name="connsiteY21" fmla="*/ 283464 h 329184"/>
              <a:gd name="connsiteX22" fmla="*/ 378776 w 1850960"/>
              <a:gd name="connsiteY22" fmla="*/ 292608 h 329184"/>
              <a:gd name="connsiteX23" fmla="*/ 406208 w 1850960"/>
              <a:gd name="connsiteY23" fmla="*/ 310896 h 329184"/>
              <a:gd name="connsiteX24" fmla="*/ 451928 w 1850960"/>
              <a:gd name="connsiteY24" fmla="*/ 320040 h 329184"/>
              <a:gd name="connsiteX25" fmla="*/ 707960 w 1850960"/>
              <a:gd name="connsiteY25" fmla="*/ 310896 h 329184"/>
              <a:gd name="connsiteX26" fmla="*/ 781112 w 1850960"/>
              <a:gd name="connsiteY26" fmla="*/ 292608 h 329184"/>
              <a:gd name="connsiteX27" fmla="*/ 835976 w 1850960"/>
              <a:gd name="connsiteY27" fmla="*/ 274320 h 329184"/>
              <a:gd name="connsiteX28" fmla="*/ 1265744 w 1850960"/>
              <a:gd name="connsiteY28" fmla="*/ 283464 h 329184"/>
              <a:gd name="connsiteX29" fmla="*/ 1302320 w 1850960"/>
              <a:gd name="connsiteY29" fmla="*/ 292608 h 329184"/>
              <a:gd name="connsiteX30" fmla="*/ 1366328 w 1850960"/>
              <a:gd name="connsiteY30" fmla="*/ 310896 h 329184"/>
              <a:gd name="connsiteX31" fmla="*/ 1558352 w 1850960"/>
              <a:gd name="connsiteY31" fmla="*/ 329184 h 329184"/>
              <a:gd name="connsiteX32" fmla="*/ 1658936 w 1850960"/>
              <a:gd name="connsiteY32" fmla="*/ 320040 h 329184"/>
              <a:gd name="connsiteX33" fmla="*/ 1713800 w 1850960"/>
              <a:gd name="connsiteY33" fmla="*/ 292608 h 329184"/>
              <a:gd name="connsiteX34" fmla="*/ 1750376 w 1850960"/>
              <a:gd name="connsiteY34" fmla="*/ 274320 h 329184"/>
              <a:gd name="connsiteX35" fmla="*/ 1777808 w 1850960"/>
              <a:gd name="connsiteY35" fmla="*/ 256032 h 329184"/>
              <a:gd name="connsiteX36" fmla="*/ 1805240 w 1850960"/>
              <a:gd name="connsiteY36" fmla="*/ 246888 h 329184"/>
              <a:gd name="connsiteX37" fmla="*/ 1850960 w 1850960"/>
              <a:gd name="connsiteY37" fmla="*/ 210312 h 32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50960" h="329184">
                <a:moveTo>
                  <a:pt x="1777808" y="109728"/>
                </a:moveTo>
                <a:cubicBezTo>
                  <a:pt x="1762568" y="103632"/>
                  <a:pt x="1748012" y="95421"/>
                  <a:pt x="1732088" y="91440"/>
                </a:cubicBezTo>
                <a:cubicBezTo>
                  <a:pt x="1711179" y="86213"/>
                  <a:pt x="1689382" y="85573"/>
                  <a:pt x="1668080" y="82296"/>
                </a:cubicBezTo>
                <a:cubicBezTo>
                  <a:pt x="1649755" y="79477"/>
                  <a:pt x="1631345" y="77037"/>
                  <a:pt x="1613216" y="73152"/>
                </a:cubicBezTo>
                <a:cubicBezTo>
                  <a:pt x="1588639" y="67886"/>
                  <a:pt x="1564448" y="60960"/>
                  <a:pt x="1540064" y="54864"/>
                </a:cubicBezTo>
                <a:cubicBezTo>
                  <a:pt x="1527872" y="51816"/>
                  <a:pt x="1515884" y="47786"/>
                  <a:pt x="1503488" y="45720"/>
                </a:cubicBezTo>
                <a:cubicBezTo>
                  <a:pt x="1259820" y="5109"/>
                  <a:pt x="1510047" y="44766"/>
                  <a:pt x="1311464" y="18288"/>
                </a:cubicBezTo>
                <a:cubicBezTo>
                  <a:pt x="1293086" y="15838"/>
                  <a:pt x="1275129" y="9783"/>
                  <a:pt x="1256600" y="9144"/>
                </a:cubicBezTo>
                <a:cubicBezTo>
                  <a:pt x="1098169" y="3681"/>
                  <a:pt x="939608" y="3048"/>
                  <a:pt x="781112" y="0"/>
                </a:cubicBezTo>
                <a:cubicBezTo>
                  <a:pt x="701756" y="2267"/>
                  <a:pt x="374102" y="9829"/>
                  <a:pt x="259904" y="18288"/>
                </a:cubicBezTo>
                <a:cubicBezTo>
                  <a:pt x="244405" y="19436"/>
                  <a:pt x="229589" y="25378"/>
                  <a:pt x="214184" y="27432"/>
                </a:cubicBezTo>
                <a:cubicBezTo>
                  <a:pt x="183821" y="31480"/>
                  <a:pt x="153224" y="33528"/>
                  <a:pt x="122744" y="36576"/>
                </a:cubicBezTo>
                <a:cubicBezTo>
                  <a:pt x="110552" y="39624"/>
                  <a:pt x="97935" y="41307"/>
                  <a:pt x="86168" y="45720"/>
                </a:cubicBezTo>
                <a:cubicBezTo>
                  <a:pt x="73405" y="50506"/>
                  <a:pt x="62121" y="58638"/>
                  <a:pt x="49592" y="64008"/>
                </a:cubicBezTo>
                <a:cubicBezTo>
                  <a:pt x="40733" y="67805"/>
                  <a:pt x="31304" y="70104"/>
                  <a:pt x="22160" y="73152"/>
                </a:cubicBezTo>
                <a:cubicBezTo>
                  <a:pt x="1006" y="104883"/>
                  <a:pt x="-10450" y="108516"/>
                  <a:pt x="13016" y="155448"/>
                </a:cubicBezTo>
                <a:cubicBezTo>
                  <a:pt x="22321" y="174058"/>
                  <a:pt x="89954" y="188452"/>
                  <a:pt x="95312" y="192024"/>
                </a:cubicBezTo>
                <a:cubicBezTo>
                  <a:pt x="104456" y="198120"/>
                  <a:pt x="112643" y="205983"/>
                  <a:pt x="122744" y="210312"/>
                </a:cubicBezTo>
                <a:cubicBezTo>
                  <a:pt x="158525" y="225647"/>
                  <a:pt x="177304" y="213158"/>
                  <a:pt x="214184" y="237744"/>
                </a:cubicBezTo>
                <a:cubicBezTo>
                  <a:pt x="223328" y="243840"/>
                  <a:pt x="231190" y="252557"/>
                  <a:pt x="241616" y="256032"/>
                </a:cubicBezTo>
                <a:cubicBezTo>
                  <a:pt x="259205" y="261895"/>
                  <a:pt x="278493" y="260679"/>
                  <a:pt x="296480" y="265176"/>
                </a:cubicBezTo>
                <a:cubicBezTo>
                  <a:pt x="315182" y="269851"/>
                  <a:pt x="333056" y="277368"/>
                  <a:pt x="351344" y="283464"/>
                </a:cubicBezTo>
                <a:cubicBezTo>
                  <a:pt x="360488" y="286512"/>
                  <a:pt x="370756" y="287261"/>
                  <a:pt x="378776" y="292608"/>
                </a:cubicBezTo>
                <a:cubicBezTo>
                  <a:pt x="387920" y="298704"/>
                  <a:pt x="395918" y="307037"/>
                  <a:pt x="406208" y="310896"/>
                </a:cubicBezTo>
                <a:cubicBezTo>
                  <a:pt x="420760" y="316353"/>
                  <a:pt x="436688" y="316992"/>
                  <a:pt x="451928" y="320040"/>
                </a:cubicBezTo>
                <a:cubicBezTo>
                  <a:pt x="537272" y="316992"/>
                  <a:pt x="622857" y="317988"/>
                  <a:pt x="707960" y="310896"/>
                </a:cubicBezTo>
                <a:cubicBezTo>
                  <a:pt x="733008" y="308809"/>
                  <a:pt x="757267" y="300556"/>
                  <a:pt x="781112" y="292608"/>
                </a:cubicBezTo>
                <a:lnTo>
                  <a:pt x="835976" y="274320"/>
                </a:lnTo>
                <a:lnTo>
                  <a:pt x="1265744" y="283464"/>
                </a:lnTo>
                <a:cubicBezTo>
                  <a:pt x="1278302" y="283956"/>
                  <a:pt x="1290236" y="289156"/>
                  <a:pt x="1302320" y="292608"/>
                </a:cubicBezTo>
                <a:cubicBezTo>
                  <a:pt x="1332759" y="301305"/>
                  <a:pt x="1332025" y="305179"/>
                  <a:pt x="1366328" y="310896"/>
                </a:cubicBezTo>
                <a:cubicBezTo>
                  <a:pt x="1426642" y="320948"/>
                  <a:pt x="1499514" y="324658"/>
                  <a:pt x="1558352" y="329184"/>
                </a:cubicBezTo>
                <a:cubicBezTo>
                  <a:pt x="1591880" y="326136"/>
                  <a:pt x="1625608" y="324801"/>
                  <a:pt x="1658936" y="320040"/>
                </a:cubicBezTo>
                <a:cubicBezTo>
                  <a:pt x="1686878" y="316048"/>
                  <a:pt x="1689654" y="306406"/>
                  <a:pt x="1713800" y="292608"/>
                </a:cubicBezTo>
                <a:cubicBezTo>
                  <a:pt x="1725635" y="285845"/>
                  <a:pt x="1738541" y="281083"/>
                  <a:pt x="1750376" y="274320"/>
                </a:cubicBezTo>
                <a:cubicBezTo>
                  <a:pt x="1759918" y="268868"/>
                  <a:pt x="1767978" y="260947"/>
                  <a:pt x="1777808" y="256032"/>
                </a:cubicBezTo>
                <a:cubicBezTo>
                  <a:pt x="1786429" y="251721"/>
                  <a:pt x="1796619" y="251199"/>
                  <a:pt x="1805240" y="246888"/>
                </a:cubicBezTo>
                <a:cubicBezTo>
                  <a:pt x="1828310" y="235353"/>
                  <a:pt x="1833950" y="227322"/>
                  <a:pt x="1850960" y="21031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87433" y="3136479"/>
            <a:ext cx="7532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Ведущие вузы должны разместить не менее 10 образовательных курсов на международных платформах онлайн-образования. Таково требование федерального проекта "Молодые профессионалы"</a:t>
            </a:r>
            <a:endParaRPr lang="ru-RU" sz="16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9486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6302" y="336118"/>
            <a:ext cx="8199121" cy="505130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Стратегические направления развития </a:t>
            </a:r>
            <a:r>
              <a:rPr lang="ru-RU" sz="3200" b="1" dirty="0"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онлайн-образования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5849" y="1312817"/>
            <a:ext cx="11612880" cy="444874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Создание </a:t>
            </a:r>
            <a:r>
              <a:rPr lang="ru-RU" dirty="0"/>
              <a:t>условий для развития новых моделей обучения </a:t>
            </a:r>
            <a:r>
              <a:rPr lang="ru-RU" dirty="0" smtClean="0"/>
              <a:t>и </a:t>
            </a:r>
            <a:r>
              <a:rPr lang="ru-RU" dirty="0"/>
              <a:t>обеспечение лидерства университета в этой </a:t>
            </a:r>
            <a:r>
              <a:rPr lang="ru-RU" dirty="0" smtClean="0"/>
              <a:t>сфере.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Продвижение на глобальном рынке образовательных услуг</a:t>
            </a:r>
            <a:r>
              <a:rPr lang="ru-RU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Разработка эффективных организационно-экономических </a:t>
            </a:r>
            <a:r>
              <a:rPr lang="ru-RU" dirty="0" smtClean="0"/>
              <a:t>моделей использования онлайн-курсов.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Реализация социальной ответственности университета как </a:t>
            </a:r>
            <a:r>
              <a:rPr lang="ru-RU" dirty="0" smtClean="0"/>
              <a:t>центра качественного образования.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Разработка онлайн-курсов, обеспечивающих реализацию </a:t>
            </a:r>
            <a:r>
              <a:rPr lang="ru-RU" dirty="0"/>
              <a:t>индивидуальных траекторий </a:t>
            </a:r>
            <a:r>
              <a:rPr lang="ru-RU" dirty="0" smtClean="0"/>
              <a:t>обучения.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1844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8630" y="-126565"/>
            <a:ext cx="9235439" cy="92891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PT Sans" panose="020B0503020203020204" pitchFamily="34" charset="-52"/>
                <a:ea typeface="PT Sans" panose="020B0503020203020204" pitchFamily="34" charset="-52"/>
              </a:rPr>
              <a:t>Массовые открытые онлайн-курсы </a:t>
            </a:r>
            <a:r>
              <a:rPr lang="ru-RU" sz="3100" dirty="0" smtClean="0">
                <a:latin typeface="PT Sans" panose="020B0503020203020204" pitchFamily="34" charset="-52"/>
                <a:ea typeface="PT Sans" panose="020B0503020203020204" pitchFamily="34" charset="-52"/>
              </a:rPr>
              <a:t>(МООС) </a:t>
            </a:r>
            <a:endParaRPr lang="ru-RU" sz="3100"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82" y="819186"/>
            <a:ext cx="5522274" cy="339619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0287" y="3059083"/>
            <a:ext cx="7427806" cy="3062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24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7218" y="65314"/>
            <a:ext cx="6299201" cy="7423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PT Sans" panose="020B0503020203020204"/>
              </a:rPr>
              <a:t>МООК-курсы </a:t>
            </a:r>
            <a:r>
              <a:rPr lang="ru-RU" sz="4000" b="1" dirty="0" err="1">
                <a:latin typeface="PT Sans" panose="020B0503020203020204"/>
              </a:rPr>
              <a:t>СПбПУ</a:t>
            </a:r>
            <a:endParaRPr lang="ru-RU" sz="4000" b="1" dirty="0">
              <a:latin typeface="PT Sans" panose="020B0503020203020204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8348" y="2347119"/>
            <a:ext cx="2521856" cy="382984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портал «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Открытое Образование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openedu.ru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ru-RU" dirty="0">
              <a:latin typeface="PT Sans" panose="020B050302020302020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65932" y="2347119"/>
            <a:ext cx="2770413" cy="382984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образовательная платформа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2400" b="1" i="0" u="none" strike="noStrike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PT Sans" panose="020B0503020203020204" pitchFamily="34" charset="-52"/>
                <a:cs typeface="Arial" panose="020B0604020202020204" pitchFamily="34" charset="0"/>
              </a:rPr>
              <a:t>Coursera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coursera.org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dirty="0">
              <a:solidFill>
                <a:schemeClr val="tx1"/>
              </a:solidFill>
              <a:latin typeface="PT Sans" panose="020B0503020203020204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25029" y="2347119"/>
            <a:ext cx="3008085" cy="382984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 «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Открытый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Политех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endParaRPr lang="ru-R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«Современная цифровая образовательная среда в Российской Федерации»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online.edu.ru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81245" y="2347117"/>
            <a:ext cx="2220685" cy="382984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Лекториум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lektorium.tv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8348" y="841829"/>
            <a:ext cx="2521856" cy="150529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25028" y="1407885"/>
            <a:ext cx="3008085" cy="93923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16942" y="1088571"/>
            <a:ext cx="2819403" cy="125854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25028" y="1407885"/>
            <a:ext cx="3008085" cy="939234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581245" y="1277256"/>
            <a:ext cx="2242453" cy="1069861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127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3771" y="107518"/>
            <a:ext cx="8030029" cy="7607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PT Sans"/>
              </a:rPr>
              <a:t>Основные компоненты МООС</a:t>
            </a:r>
            <a:endParaRPr lang="ru-RU" dirty="0">
              <a:latin typeface="PT Sans" panose="020B0503020203020204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9513962"/>
              </p:ext>
            </p:extLst>
          </p:nvPr>
        </p:nvGraphicFramePr>
        <p:xfrm>
          <a:off x="210129" y="1170196"/>
          <a:ext cx="5772660" cy="491680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453066">
                  <a:extLst>
                    <a:ext uri="{9D8B030D-6E8A-4147-A177-3AD203B41FA5}">
                      <a16:colId xmlns:a16="http://schemas.microsoft.com/office/drawing/2014/main" val="3326796"/>
                    </a:ext>
                  </a:extLst>
                </a:gridCol>
                <a:gridCol w="4319594">
                  <a:extLst>
                    <a:ext uri="{9D8B030D-6E8A-4147-A177-3AD203B41FA5}">
                      <a16:colId xmlns:a16="http://schemas.microsoft.com/office/drawing/2014/main" val="1899769488"/>
                    </a:ext>
                  </a:extLst>
                </a:gridCol>
              </a:tblGrid>
              <a:tr h="2708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PT Sans" panose="020B0503020203020204"/>
                          <a:cs typeface="Times New Roman" panose="02020603050405020304" pitchFamily="18" charset="0"/>
                        </a:rPr>
                        <a:t>МООС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PT Sans" panose="020B050302020302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PT Sans" panose="020B0503020203020204"/>
                          <a:cs typeface="Times New Roman" panose="02020603050405020304" pitchFamily="18" charset="0"/>
                        </a:rPr>
                        <a:t>Категория 1*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PT Sans" panose="020B0503020203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794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PT Sans" panose="020B0503020203020204"/>
                          <a:cs typeface="Times New Roman" panose="02020603050405020304" pitchFamily="18" charset="0"/>
                        </a:rPr>
                        <a:t>Проморолик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PT Sans" panose="020B050302020302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  <a:latin typeface="PT Sans" panose="020B0503020203020204"/>
                          <a:cs typeface="Times New Roman" panose="02020603050405020304" pitchFamily="18" charset="0"/>
                        </a:rPr>
                        <a:t>Видеолекции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PT Sans" panose="020B050302020302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PT Sans" panose="020B0503020203020204"/>
                          <a:cs typeface="Times New Roman" panose="02020603050405020304" pitchFamily="18" charset="0"/>
                        </a:rPr>
                        <a:t>Конспекты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PT Sans" panose="020B050302020302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PT Sans" panose="020B0503020203020204"/>
                          <a:cs typeface="Times New Roman" panose="02020603050405020304" pitchFamily="18" charset="0"/>
                        </a:rPr>
                        <a:t>Презентации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PT Sans" panose="020B050302020302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PT Sans" panose="020B0503020203020204"/>
                          <a:cs typeface="Times New Roman" panose="02020603050405020304" pitchFamily="18" charset="0"/>
                        </a:rPr>
                        <a:t>Вопросы по лекциям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PT Sans" panose="020B050302020302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PT Sans" panose="020B0503020203020204"/>
                          <a:cs typeface="Times New Roman" panose="02020603050405020304" pitchFamily="18" charset="0"/>
                        </a:rPr>
                        <a:t>Проверка знаний по разделу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PT Sans" panose="020B050302020302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PT Sans" panose="020B0503020203020204"/>
                          <a:cs typeface="Times New Roman" panose="02020603050405020304" pitchFamily="18" charset="0"/>
                        </a:rPr>
                        <a:t>Практические занятия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PT Sans" panose="020B050302020302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PT Sans" panose="020B0503020203020204"/>
                          <a:cs typeface="Times New Roman" panose="02020603050405020304" pitchFamily="18" charset="0"/>
                        </a:rPr>
                        <a:t>Самостоятельная работа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PT Sans" panose="020B050302020302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PT Sans" panose="020B0503020203020204"/>
                          <a:cs typeface="Times New Roman" panose="02020603050405020304" pitchFamily="18" charset="0"/>
                        </a:rPr>
                        <a:t>Описание и структурирование курса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PT Sans" panose="020B050302020302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PT Sans" panose="020B0503020203020204"/>
                          <a:cs typeface="Times New Roman" panose="02020603050405020304" pitchFamily="18" charset="0"/>
                        </a:rPr>
                        <a:t>Информация о преподавателях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PT Sans" panose="020B050302020302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PT Sans" panose="020B0503020203020204"/>
                          <a:cs typeface="Times New Roman" panose="02020603050405020304" pitchFamily="18" charset="0"/>
                        </a:rPr>
                        <a:t>Глоссарий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PT Sans" panose="020B050302020302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PT Sans" panose="020B0503020203020204"/>
                          <a:cs typeface="Times New Roman" panose="02020603050405020304" pitchFamily="18" charset="0"/>
                        </a:rPr>
                        <a:t>Рекомендуемая литература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PT Sans" panose="020B05030202030202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PT Sans" panose="020B0503020203020204"/>
                          <a:cs typeface="Times New Roman" panose="02020603050405020304" pitchFamily="18" charset="0"/>
                        </a:rPr>
                        <a:t>База итогового контроля знаний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PT Sans" panose="020B0503020203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6794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4622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 rotWithShape="1">
          <a:blip r:embed="rId3"/>
          <a:srcRect l="23289" t="20192" r="22405" b="8021"/>
          <a:stretch/>
        </p:blipFill>
        <p:spPr bwMode="auto">
          <a:xfrm>
            <a:off x="6119563" y="1394269"/>
            <a:ext cx="5961529" cy="40948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60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3771" y="107518"/>
            <a:ext cx="8030029" cy="699812"/>
          </a:xfrm>
        </p:spPr>
        <p:txBody>
          <a:bodyPr>
            <a:normAutofit/>
          </a:bodyPr>
          <a:lstStyle/>
          <a:p>
            <a:r>
              <a:rPr lang="ru-RU" dirty="0">
                <a:latin typeface="PT Sans" panose="020B0503020203020204" pitchFamily="34" charset="-52"/>
                <a:ea typeface="PT Sans" panose="020B0503020203020204" pitchFamily="34" charset="-52"/>
              </a:rPr>
              <a:t>Российские </a:t>
            </a:r>
            <a:r>
              <a:rPr lang="ru-RU" dirty="0" smtClean="0">
                <a:latin typeface="PT Sans" panose="020B0503020203020204" pitchFamily="34" charset="-52"/>
                <a:ea typeface="PT Sans" panose="020B0503020203020204" pitchFamily="34" charset="-52"/>
              </a:rPr>
              <a:t>проекты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912548"/>
            <a:ext cx="10515600" cy="264415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4EB117-846B-4D4B-BF2B-FF41D28DD7B8}"/>
              </a:ext>
            </a:extLst>
          </p:cNvPr>
          <p:cNvSpPr txBox="1">
            <a:spLocks/>
          </p:cNvSpPr>
          <p:nvPr/>
        </p:nvSpPr>
        <p:spPr>
          <a:xfrm>
            <a:off x="725157" y="1000324"/>
            <a:ext cx="11090366" cy="457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latin typeface="PT Sans"/>
              </a:rPr>
              <a:t>Национальный портал «Открытое Образование»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https://openedu.ru/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/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/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/>
          </a:p>
          <a:p>
            <a:pPr marL="0" indent="0">
              <a:buNone/>
            </a:pPr>
            <a:endParaRPr lang="ru-RU" dirty="0" smtClean="0">
              <a:latin typeface="PT Sans"/>
            </a:endParaRPr>
          </a:p>
          <a:p>
            <a:pPr marL="0" indent="0">
              <a:buNone/>
            </a:pPr>
            <a:r>
              <a:rPr lang="ru-RU" dirty="0" smtClean="0">
                <a:latin typeface="PT Sans"/>
              </a:rPr>
              <a:t>Проект </a:t>
            </a:r>
            <a:r>
              <a:rPr lang="ru-RU" dirty="0">
                <a:latin typeface="PT Sans"/>
              </a:rPr>
              <a:t>«Современная цифровая образовательная среда в Российской Федерации»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https://online.edu.ru/ru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51AFF489-1FA1-C843-A439-BB25E5D2204A}"/>
              </a:ext>
            </a:extLst>
          </p:cNvPr>
          <p:cNvSpPr/>
          <p:nvPr/>
        </p:nvSpPr>
        <p:spPr>
          <a:xfrm>
            <a:off x="614291" y="1445259"/>
            <a:ext cx="2649474" cy="6214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347 курсов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51AFF489-1FA1-C843-A439-BB25E5D2204A}"/>
              </a:ext>
            </a:extLst>
          </p:cNvPr>
          <p:cNvSpPr/>
          <p:nvPr/>
        </p:nvSpPr>
        <p:spPr>
          <a:xfrm>
            <a:off x="7686660" y="1645227"/>
            <a:ext cx="4239729" cy="17153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 вузов-учредителей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5 вузов партнеров</a:t>
            </a: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51AFF489-1FA1-C843-A439-BB25E5D2204A}"/>
              </a:ext>
            </a:extLst>
          </p:cNvPr>
          <p:cNvSpPr/>
          <p:nvPr/>
        </p:nvSpPr>
        <p:spPr>
          <a:xfrm>
            <a:off x="4218831" y="2210976"/>
            <a:ext cx="3119954" cy="1032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3 000 000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участников</a:t>
            </a:r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51AFF489-1FA1-C843-A439-BB25E5D2204A}"/>
              </a:ext>
            </a:extLst>
          </p:cNvPr>
          <p:cNvSpPr/>
          <p:nvPr/>
        </p:nvSpPr>
        <p:spPr>
          <a:xfrm>
            <a:off x="4781888" y="5505717"/>
            <a:ext cx="2649474" cy="5372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1061 курс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51AFF489-1FA1-C843-A439-BB25E5D2204A}"/>
              </a:ext>
            </a:extLst>
          </p:cNvPr>
          <p:cNvSpPr/>
          <p:nvPr/>
        </p:nvSpPr>
        <p:spPr>
          <a:xfrm>
            <a:off x="775459" y="5505717"/>
            <a:ext cx="2958569" cy="5372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платформ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5"/>
          <a:srcRect l="10519" t="14595" r="9310" b="5815"/>
          <a:stretch/>
        </p:blipFill>
        <p:spPr bwMode="auto">
          <a:xfrm>
            <a:off x="239362" y="2163248"/>
            <a:ext cx="3816749" cy="2160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8723" t="14823" r="8413" b="6727"/>
          <a:stretch/>
        </p:blipFill>
        <p:spPr bwMode="auto">
          <a:xfrm>
            <a:off x="8668350" y="4861202"/>
            <a:ext cx="3097779" cy="1808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50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3771" y="107518"/>
            <a:ext cx="8452593" cy="928914"/>
          </a:xfrm>
        </p:spPr>
        <p:txBody>
          <a:bodyPr>
            <a:no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Современная цифровая образовательная среда в Российской Федерации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8217" y="2373745"/>
            <a:ext cx="5708073" cy="3821691"/>
          </a:xfrm>
        </p:spPr>
        <p:txBody>
          <a:bodyPr/>
          <a:lstStyle/>
          <a:p>
            <a:r>
              <a:rPr lang="ru-RU" dirty="0" smtClean="0">
                <a:latin typeface="PT Sans" panose="020B0503020203020204"/>
                <a:cs typeface="Arial" panose="020B0604020202020204" pitchFamily="34" charset="0"/>
              </a:rPr>
              <a:t>«Реестр </a:t>
            </a:r>
            <a:r>
              <a:rPr lang="ru-RU" dirty="0">
                <a:latin typeface="PT Sans" panose="020B0503020203020204"/>
                <a:cs typeface="Arial" panose="020B0604020202020204" pitchFamily="34" charset="0"/>
              </a:rPr>
              <a:t>онлайн-курсов» собирает и отображает актуальную информацию об онлайн-курсах, размещенных на различных платформах </a:t>
            </a:r>
            <a:r>
              <a:rPr lang="ru-RU" dirty="0" smtClean="0">
                <a:latin typeface="PT Sans" panose="020B0503020203020204"/>
                <a:cs typeface="Arial" panose="020B0604020202020204" pitchFamily="34" charset="0"/>
              </a:rPr>
              <a:t>онлайн-обучения</a:t>
            </a: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://online.edu.ru/ru/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PT Sans" panose="020B0503020203020204"/>
              <a:cs typeface="Arial" panose="020B0604020202020204" pitchFamily="34" charset="0"/>
            </a:endParaRPr>
          </a:p>
          <a:p>
            <a:endParaRPr lang="ru-RU" dirty="0" smtClean="0">
              <a:latin typeface="PT Sans" panose="020B0503020203020204"/>
              <a:cs typeface="Arial" panose="020B0604020202020204" pitchFamily="34" charset="0"/>
            </a:endParaRPr>
          </a:p>
          <a:p>
            <a:endParaRPr lang="ru-RU" dirty="0">
              <a:latin typeface="PT Sans" panose="020B0503020203020204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4"/>
          <a:srcRect l="28541" t="9121" r="28060" b="5360"/>
          <a:stretch/>
        </p:blipFill>
        <p:spPr bwMode="auto">
          <a:xfrm>
            <a:off x="350981" y="1228436"/>
            <a:ext cx="5264727" cy="44519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14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ТЕМА OFFICE" val="vqJhrKFt"/>
  <p:tag name="ARTICULATE_PROJECT_OPEN" val="0"/>
  <p:tag name="ARTICULATE_SLIDE_COUNT" val="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829</Words>
  <Application>Microsoft Office PowerPoint</Application>
  <PresentationFormat>Широкоэкранный</PresentationFormat>
  <Paragraphs>193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PT Sans</vt:lpstr>
      <vt:lpstr>Roboto Condensed</vt:lpstr>
      <vt:lpstr>Times New Roman</vt:lpstr>
      <vt:lpstr>Wingdings</vt:lpstr>
      <vt:lpstr>Тема Office</vt:lpstr>
      <vt:lpstr>Онлайн–курс  в учебном процессе</vt:lpstr>
      <vt:lpstr>Образование сегодня</vt:lpstr>
      <vt:lpstr>Тенденции сегодняшнего дня</vt:lpstr>
      <vt:lpstr>Стратегические направления развития онлайн-образования</vt:lpstr>
      <vt:lpstr>Массовые открытые онлайн-курсы (МООС) </vt:lpstr>
      <vt:lpstr>МООК-курсы СПбПУ</vt:lpstr>
      <vt:lpstr>Основные компоненты МООС</vt:lpstr>
      <vt:lpstr>Российские проекты</vt:lpstr>
      <vt:lpstr>Современная цифровая образовательная среда в Российской Федерации</vt:lpstr>
      <vt:lpstr>Наши МООС на НПОО</vt:lpstr>
      <vt:lpstr>Онлайн-курсы в образовательных программах  студентов СПбПУ </vt:lpstr>
      <vt:lpstr>Презентация PowerPoint</vt:lpstr>
      <vt:lpstr>Открытые ресурсы СПбПУ</vt:lpstr>
      <vt:lpstr>Курс «Олимпиадная физика»</vt:lpstr>
      <vt:lpstr>Презентация PowerPoint</vt:lpstr>
      <vt:lpstr>Открытый Политех</vt:lpstr>
      <vt:lpstr>Наши видеостудии</vt:lpstr>
      <vt:lpstr>Наша распределенная СДО</vt:lpstr>
      <vt:lpstr>Локальная нормативная база, регламентирующая использование электронного обучения</vt:lpstr>
      <vt:lpstr>Сетевое взаимодействие: наши партнеры</vt:lpstr>
      <vt:lpstr>Региональные центры компетенций в области онлайн-обучения (РЦКОО)</vt:lpstr>
      <vt:lpstr>Северо-Западный Региональный Центр Компетенций в Области Онлайн-Обучения</vt:lpstr>
      <vt:lpstr>Спасибо за внимание!  Центр Открытого Образования  Калмыкова Светлана Владимировна (812) 290 95 07 kalmykovas@mail.ru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CIOR</dc:creator>
  <cp:lastModifiedBy>CIOR</cp:lastModifiedBy>
  <cp:revision>128</cp:revision>
  <dcterms:created xsi:type="dcterms:W3CDTF">2018-12-04T13:28:11Z</dcterms:created>
  <dcterms:modified xsi:type="dcterms:W3CDTF">2019-03-14T21:22:11Z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FCD89291-9121-4566-B77B-8C779BCFE302</vt:lpwstr>
  </property>
  <property fmtid="{D5CDD505-2E9C-101B-9397-08002B2CF9AE}" pid="3" name="ArticulatePath">
    <vt:lpwstr>12_12_18</vt:lpwstr>
  </property>
</Properties>
</file>